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6" r:id="rId2"/>
    <p:sldId id="347" r:id="rId3"/>
    <p:sldId id="349" r:id="rId4"/>
    <p:sldId id="356" r:id="rId5"/>
    <p:sldId id="376" r:id="rId6"/>
    <p:sldId id="358" r:id="rId7"/>
    <p:sldId id="359" r:id="rId8"/>
    <p:sldId id="350" r:id="rId9"/>
    <p:sldId id="352" r:id="rId10"/>
    <p:sldId id="368" r:id="rId11"/>
    <p:sldId id="361" r:id="rId12"/>
    <p:sldId id="362" r:id="rId13"/>
    <p:sldId id="369" r:id="rId14"/>
    <p:sldId id="370" r:id="rId15"/>
    <p:sldId id="363" r:id="rId16"/>
    <p:sldId id="355" r:id="rId17"/>
    <p:sldId id="364" r:id="rId18"/>
    <p:sldId id="366" r:id="rId19"/>
    <p:sldId id="367" r:id="rId20"/>
    <p:sldId id="371" r:id="rId21"/>
    <p:sldId id="372" r:id="rId22"/>
    <p:sldId id="377" r:id="rId23"/>
    <p:sldId id="375" r:id="rId24"/>
    <p:sldId id="3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5205" autoAdjust="0"/>
  </p:normalViewPr>
  <p:slideViewPr>
    <p:cSldViewPr>
      <p:cViewPr>
        <p:scale>
          <a:sx n="68" d="100"/>
          <a:sy n="68" d="100"/>
        </p:scale>
        <p:origin x="-96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7B8E3-22B0-492B-B510-338E006942E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CE82-A55D-4D45-9AC3-5BC774435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1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159B7-D2F9-4995-8E7C-D8E17DAE1984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687FE-632E-4B2E-8F32-2B006E016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C8EAB-414B-4071-BC05-E34B8FCA0BF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0409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DD68-58CC-4EED-805C-55200B937E4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71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DD68-58CC-4EED-805C-55200B937E4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3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0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0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77E65-9631-4AFB-9277-22C0A7F2CDA7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261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0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0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77E65-9631-4AFB-9277-22C0A7F2CDA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2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0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0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77E65-9631-4AFB-9277-22C0A7F2CDA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0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0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77E65-9631-4AFB-9277-22C0A7F2CDA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0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0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0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77E65-9631-4AFB-9277-22C0A7F2CDA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6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DD68-58CC-4EED-805C-55200B937E4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8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DD68-58CC-4EED-805C-55200B937E4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6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DD68-58CC-4EED-805C-55200B937E4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0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  <a:noFill/>
        </p:spPr>
        <p:txBody>
          <a:bodyPr/>
          <a:lstStyle>
            <a:lvl1pPr algn="ctr">
              <a:defRPr sz="5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F55A0F6-8889-4D48-A31F-AF19A0A1E36F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object 11"/>
          <p:cNvSpPr/>
          <p:nvPr userDrawn="1"/>
        </p:nvSpPr>
        <p:spPr>
          <a:xfrm>
            <a:off x="8104111" y="152400"/>
            <a:ext cx="885022" cy="885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1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886968" cy="8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tislam\Downloads\noaa_wallpaper_1600x1200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94985"/>
            <a:ext cx="9144000" cy="1263015"/>
          </a:xfrm>
          <a:prstGeom prst="rect">
            <a:avLst/>
          </a:prstGeom>
          <a:noFill/>
        </p:spPr>
      </p:pic>
      <p:pic>
        <p:nvPicPr>
          <p:cNvPr id="11" name="Picture 2" descr="SMCD shield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76200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9D08-73F0-458B-B4AB-DDB3B9E2A923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7AC7-0DA8-4196-BFE7-8D18E33A16F0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05600" cy="563562"/>
          </a:xfrm>
        </p:spPr>
        <p:txBody>
          <a:bodyPr>
            <a:noAutofit/>
          </a:bodyPr>
          <a:lstStyle>
            <a:lvl1pPr algn="l">
              <a:defRPr sz="40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bject 11"/>
          <p:cNvSpPr/>
          <p:nvPr userDrawn="1"/>
        </p:nvSpPr>
        <p:spPr>
          <a:xfrm>
            <a:off x="8104111" y="152400"/>
            <a:ext cx="885022" cy="885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FD22-EDC2-48B1-A29D-7A47B075E54B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7F7D-99EF-4DAD-A342-51609A53707E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9AAA-E7A1-4FED-973C-61CF7931AE92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274B-5DE9-41A4-B5D1-7676C207718E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E356-ED37-4C1A-8700-A691BB41356E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05F1-46D2-489D-9B16-053DD6BDF793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D8A4-ADB7-401E-8EAD-45AA03F6070A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32C12-90CA-485E-B321-338F14A2CAB7}" type="datetime1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anvir.islam@noa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irs.nesdis.noaa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The Microwave Integrated Retrieval System (</a:t>
            </a:r>
            <a:r>
              <a:rPr lang="en-US" sz="4000" dirty="0" err="1" smtClean="0"/>
              <a:t>MiRS</a:t>
            </a:r>
            <a:r>
              <a:rPr lang="en-US" sz="4000" dirty="0" smtClean="0"/>
              <a:t>): Algorithm Status and Science Updates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286000"/>
          </a:xfrm>
        </p:spPr>
        <p:txBody>
          <a:bodyPr>
            <a:normAutofit fontScale="32500" lnSpcReduction="20000"/>
          </a:bodyPr>
          <a:lstStyle/>
          <a:p>
            <a:r>
              <a:rPr lang="en-US" sz="5500" b="1" dirty="0" err="1" smtClean="0"/>
              <a:t>Tanvir</a:t>
            </a:r>
            <a:r>
              <a:rPr lang="en-US" sz="5500" b="1" dirty="0" smtClean="0"/>
              <a:t> Islam</a:t>
            </a:r>
            <a:r>
              <a:rPr lang="en-US" sz="5500" b="1" baseline="30000" dirty="0" smtClean="0"/>
              <a:t>1,2,*</a:t>
            </a:r>
            <a:r>
              <a:rPr lang="en-US" sz="5500" b="1" dirty="0" smtClean="0"/>
              <a:t>, </a:t>
            </a:r>
            <a:r>
              <a:rPr lang="en-US" sz="5500" dirty="0" smtClean="0"/>
              <a:t>Sid Boukabara</a:t>
            </a:r>
            <a:r>
              <a:rPr lang="en-US" sz="5500" baseline="30000" dirty="0" smtClean="0"/>
              <a:t>3</a:t>
            </a:r>
            <a:r>
              <a:rPr lang="en-US" sz="5500" dirty="0" smtClean="0"/>
              <a:t>, Christopher Grassotti</a:t>
            </a:r>
            <a:r>
              <a:rPr lang="en-US" sz="5500" baseline="30000" dirty="0" smtClean="0"/>
              <a:t>1,4</a:t>
            </a:r>
            <a:r>
              <a:rPr lang="en-US" sz="5500" dirty="0" smtClean="0"/>
              <a:t>, </a:t>
            </a:r>
            <a:r>
              <a:rPr lang="en-US" sz="5500" dirty="0" err="1" smtClean="0"/>
              <a:t>Xiwu</a:t>
            </a:r>
            <a:r>
              <a:rPr lang="en-US" sz="5500" dirty="0" smtClean="0"/>
              <a:t> Zhan</a:t>
            </a:r>
            <a:r>
              <a:rPr lang="en-US" sz="5500" baseline="30000" dirty="0" smtClean="0"/>
              <a:t>1</a:t>
            </a:r>
            <a:r>
              <a:rPr lang="en-US" sz="5500" dirty="0" smtClean="0"/>
              <a:t>, Kevin Garrett</a:t>
            </a:r>
            <a:r>
              <a:rPr lang="en-US" sz="5500" baseline="30000" dirty="0" smtClean="0"/>
              <a:t>1,5</a:t>
            </a:r>
            <a:r>
              <a:rPr lang="en-US" sz="5500" dirty="0" smtClean="0"/>
              <a:t>, Craig Smith</a:t>
            </a:r>
            <a:r>
              <a:rPr lang="en-US" sz="5500" baseline="30000" dirty="0" smtClean="0"/>
              <a:t>1,4</a:t>
            </a:r>
            <a:r>
              <a:rPr lang="en-US" sz="5500" dirty="0" smtClean="0"/>
              <a:t>, Pan Liang</a:t>
            </a:r>
            <a:r>
              <a:rPr lang="en-US" sz="5500" baseline="30000" dirty="0" smtClean="0"/>
              <a:t>4</a:t>
            </a:r>
            <a:r>
              <a:rPr lang="en-US" sz="5500" dirty="0" smtClean="0"/>
              <a:t>, Steve Miller</a:t>
            </a:r>
            <a:r>
              <a:rPr lang="en-US" sz="5500" baseline="30000" dirty="0" smtClean="0"/>
              <a:t>2</a:t>
            </a:r>
            <a:endParaRPr lang="en-US" sz="5500" dirty="0" smtClean="0"/>
          </a:p>
          <a:p>
            <a:r>
              <a:rPr lang="en-US" sz="3700" dirty="0" smtClean="0"/>
              <a:t> </a:t>
            </a:r>
          </a:p>
          <a:p>
            <a:r>
              <a:rPr lang="en-US" sz="3700" baseline="30000" dirty="0" smtClean="0"/>
              <a:t>1</a:t>
            </a:r>
            <a:r>
              <a:rPr lang="en-US" sz="3700" dirty="0" smtClean="0"/>
              <a:t> NOAA/NESDIS Center for Satellite Applications and Research, College Park, MD, USA</a:t>
            </a:r>
          </a:p>
          <a:p>
            <a:r>
              <a:rPr lang="en-US" sz="3700" baseline="30000" dirty="0" smtClean="0"/>
              <a:t>2</a:t>
            </a:r>
            <a:r>
              <a:rPr lang="en-US" sz="3700" dirty="0" smtClean="0"/>
              <a:t> Cooperative Institute for Research in the Atmosphere, Colorado State University, Fort Collins, CO, USA</a:t>
            </a:r>
          </a:p>
          <a:p>
            <a:r>
              <a:rPr lang="en-US" sz="3700" baseline="30000" dirty="0" smtClean="0"/>
              <a:t>3</a:t>
            </a:r>
            <a:r>
              <a:rPr lang="en-US" sz="3700" dirty="0" smtClean="0"/>
              <a:t> NOAA Joint Center for Satellite Data Assimilation, College Park, MD, USA</a:t>
            </a:r>
          </a:p>
          <a:p>
            <a:r>
              <a:rPr lang="en-US" sz="3700" baseline="30000" dirty="0" smtClean="0"/>
              <a:t>4</a:t>
            </a:r>
            <a:r>
              <a:rPr lang="en-US" sz="3700" dirty="0" smtClean="0"/>
              <a:t> Atmospheric and Environmental Research, Lexington, MA, USA</a:t>
            </a:r>
          </a:p>
          <a:p>
            <a:r>
              <a:rPr lang="en-US" sz="3700" baseline="30000" dirty="0" smtClean="0"/>
              <a:t>5</a:t>
            </a:r>
            <a:r>
              <a:rPr lang="en-US" sz="3700" dirty="0" smtClean="0"/>
              <a:t> Riverside Technology, Silver Spring, MD, USA</a:t>
            </a:r>
          </a:p>
          <a:p>
            <a:r>
              <a:rPr lang="en-US" sz="3700" dirty="0" smtClean="0"/>
              <a:t>*</a:t>
            </a:r>
            <a:r>
              <a:rPr lang="en-US" sz="3700" u="sng" dirty="0" smtClean="0">
                <a:hlinkClick r:id="rId2"/>
              </a:rPr>
              <a:t>tanvir.islam@noaa.gov</a:t>
            </a:r>
            <a:endParaRPr lang="en-US" sz="3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>
            <a:off x="685800" y="5181600"/>
            <a:ext cx="7772400" cy="323088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15900" dist="50800" dir="576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NOAA NESDIS COOPERATIVE RESEARCH PROGRAM (CORP) SCIENCE SYMPOSIUM, NY, USA, 09-10 September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6200" y="1752600"/>
            <a:ext cx="8077200" cy="4800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7597" y="27193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80139" y="27193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072680" y="272564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265222" y="272564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457763" y="272518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650305" y="27193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842846" y="272564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035388" y="27193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227929" y="27193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420471" y="27193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87597" y="2860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880139" y="2860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072680" y="28663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265222" y="28663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457763" y="286590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650305" y="2860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842846" y="28663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035388" y="2860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227929" y="2860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420471" y="2860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87597" y="300199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80139" y="300199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072680" y="30082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265222" y="30082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457763" y="300780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650305" y="300199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842846" y="30082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035388" y="300199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227929" y="300199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420471" y="300199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687597" y="31636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880139" y="31636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072680" y="316993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265222" y="316993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457763" y="316947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1650305" y="31636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842846" y="316993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2035388" y="31636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2227929" y="31636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420471" y="31636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87597" y="330555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80139" y="330555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072680" y="331183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265222" y="331183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457763" y="331136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650305" y="330555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842846" y="331183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2035388" y="330555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2227929" y="330555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2420471" y="330555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87597" y="343930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880139" y="343930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1072680" y="344558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265222" y="344558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457763" y="344511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1650305" y="3439307"/>
            <a:ext cx="57762" cy="6350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1842846" y="344558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2035388" y="343930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2227929" y="343930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2420471" y="343930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87597" y="356608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880139" y="356608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072680" y="357235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265222" y="357235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1457763" y="357189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1650305" y="356608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1842846" y="357235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2035388" y="356608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227929" y="356608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420471" y="356608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687597" y="370681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880139" y="370681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072680" y="371308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1265222" y="371308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457763" y="371262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650305" y="370681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1842846" y="371308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035388" y="370681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2227929" y="370681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2420471" y="370681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687597" y="384870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880139" y="384870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1072680" y="385498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1265222" y="385498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1457763" y="385451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1650305" y="384870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1842846" y="385498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2035388" y="384870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2227929" y="384870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2420471" y="384870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87597" y="396733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880139" y="396733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1072680" y="397361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1265222" y="397361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1457763" y="397314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1650305" y="396733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1842846" y="397361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2035388" y="396733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227929" y="396733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2420471" y="396733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687597" y="408248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880139" y="408248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1072680" y="408876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1265222" y="408876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1457763" y="408829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1650305" y="4082486"/>
            <a:ext cx="57762" cy="63503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1842846" y="408876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2035388" y="408248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2227929" y="408248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2420471" y="408248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687597" y="42232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880139" y="42232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1072680" y="422949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1265222" y="422949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1457763" y="422902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1650305" y="42232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1842846" y="422949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2035388" y="42232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2227929" y="42232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2420471" y="42232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687597" y="436511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880139" y="436511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1072680" y="437139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265222" y="437139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1457763" y="43709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650305" y="436511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842846" y="437139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2035388" y="436511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2227929" y="436511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2420471" y="436511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687597" y="45267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880139" y="45267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1072680" y="453305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1265222" y="453305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1457763" y="453258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1650305" y="45267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1842846" y="453305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2035388" y="45267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227929" y="45267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2420471" y="45267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687597" y="46686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880139" y="46686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1072680" y="467495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1265222" y="467495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1457763" y="467448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1650305" y="46686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1842846" y="467495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2035388" y="46686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2227929" y="46686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2420471" y="46686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687597" y="48024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880139" y="48024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" name="Oval 183"/>
          <p:cNvSpPr/>
          <p:nvPr/>
        </p:nvSpPr>
        <p:spPr bwMode="auto">
          <a:xfrm>
            <a:off x="1072680" y="480870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1265222" y="480870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1457763" y="480823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1650305" y="4802424"/>
            <a:ext cx="57762" cy="63503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1842846" y="480870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2035388" y="48024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0" name="Oval 189"/>
          <p:cNvSpPr/>
          <p:nvPr/>
        </p:nvSpPr>
        <p:spPr bwMode="auto">
          <a:xfrm>
            <a:off x="2227929" y="48024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2420471" y="48024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687597" y="49291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880139" y="49291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1072680" y="49354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1265222" y="49354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1457763" y="493500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1650305" y="49291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1842846" y="49354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2035388" y="49291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2227929" y="49291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2420471" y="49291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687597" y="5069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880139" y="5069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1072680" y="507620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1265222" y="507620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1457763" y="507573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1650305" y="5069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1842846" y="507620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2035388" y="5069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2227929" y="5069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2420471" y="5069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687597" y="52118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880139" y="52118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1072680" y="521810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1265222" y="521810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1457763" y="521763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1650305" y="52118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1842846" y="521810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2035388" y="52118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2227929" y="52118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2420471" y="52118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687597" y="5330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3" name="Oval 222"/>
          <p:cNvSpPr/>
          <p:nvPr/>
        </p:nvSpPr>
        <p:spPr bwMode="auto">
          <a:xfrm>
            <a:off x="880139" y="5330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4" name="Oval 223"/>
          <p:cNvSpPr/>
          <p:nvPr/>
        </p:nvSpPr>
        <p:spPr bwMode="auto">
          <a:xfrm>
            <a:off x="1072680" y="533673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1265222" y="533673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1457763" y="533626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1650305" y="5330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1842846" y="533673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2035388" y="5330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2227929" y="5330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2420471" y="5330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2555250" y="272092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2747791" y="272092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2940333" y="272720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" name="Oval 234"/>
          <p:cNvSpPr/>
          <p:nvPr/>
        </p:nvSpPr>
        <p:spPr bwMode="auto">
          <a:xfrm>
            <a:off x="3132874" y="272720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6" name="Oval 235"/>
          <p:cNvSpPr/>
          <p:nvPr/>
        </p:nvSpPr>
        <p:spPr bwMode="auto">
          <a:xfrm>
            <a:off x="3325416" y="272674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7" name="Oval 236"/>
          <p:cNvSpPr/>
          <p:nvPr/>
        </p:nvSpPr>
        <p:spPr bwMode="auto">
          <a:xfrm>
            <a:off x="3517957" y="272092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8" name="Oval 237"/>
          <p:cNvSpPr/>
          <p:nvPr/>
        </p:nvSpPr>
        <p:spPr bwMode="auto">
          <a:xfrm>
            <a:off x="3710499" y="272720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9" name="Oval 238"/>
          <p:cNvSpPr/>
          <p:nvPr/>
        </p:nvSpPr>
        <p:spPr bwMode="auto">
          <a:xfrm>
            <a:off x="3903040" y="272092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4095582" y="272092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1" name="Oval 240"/>
          <p:cNvSpPr/>
          <p:nvPr/>
        </p:nvSpPr>
        <p:spPr bwMode="auto">
          <a:xfrm>
            <a:off x="4288123" y="272092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2" name="Oval 241"/>
          <p:cNvSpPr/>
          <p:nvPr/>
        </p:nvSpPr>
        <p:spPr bwMode="auto">
          <a:xfrm>
            <a:off x="2555250" y="28616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2747791" y="28616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2940333" y="286793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3132874" y="286793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6" name="Oval 245"/>
          <p:cNvSpPr/>
          <p:nvPr/>
        </p:nvSpPr>
        <p:spPr bwMode="auto">
          <a:xfrm>
            <a:off x="3325416" y="286747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3517957" y="28616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3710499" y="286793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3903040" y="28616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4095582" y="28616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1" name="Oval 250"/>
          <p:cNvSpPr/>
          <p:nvPr/>
        </p:nvSpPr>
        <p:spPr bwMode="auto">
          <a:xfrm>
            <a:off x="4288123" y="28616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2" name="Oval 251"/>
          <p:cNvSpPr/>
          <p:nvPr/>
        </p:nvSpPr>
        <p:spPr bwMode="auto">
          <a:xfrm>
            <a:off x="2555250" y="300355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2747791" y="300355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4" name="Oval 253"/>
          <p:cNvSpPr/>
          <p:nvPr/>
        </p:nvSpPr>
        <p:spPr bwMode="auto">
          <a:xfrm>
            <a:off x="2940333" y="300983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5" name="Oval 254"/>
          <p:cNvSpPr/>
          <p:nvPr/>
        </p:nvSpPr>
        <p:spPr bwMode="auto">
          <a:xfrm>
            <a:off x="3132874" y="300983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3325416" y="300936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3517957" y="300355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3710499" y="300983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3903040" y="300355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4095582" y="300355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4288123" y="300355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2555250" y="316522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2747791" y="316522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2940333" y="31714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3132874" y="31714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3325416" y="317103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7" name="Oval 266"/>
          <p:cNvSpPr/>
          <p:nvPr/>
        </p:nvSpPr>
        <p:spPr bwMode="auto">
          <a:xfrm>
            <a:off x="3517957" y="316522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3710499" y="31714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3903040" y="316522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4095582" y="316522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4288123" y="316522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2" name="Oval 271"/>
          <p:cNvSpPr/>
          <p:nvPr/>
        </p:nvSpPr>
        <p:spPr bwMode="auto">
          <a:xfrm>
            <a:off x="2555250" y="33071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3" name="Oval 272"/>
          <p:cNvSpPr/>
          <p:nvPr/>
        </p:nvSpPr>
        <p:spPr bwMode="auto">
          <a:xfrm>
            <a:off x="2747791" y="33071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4" name="Oval 273"/>
          <p:cNvSpPr/>
          <p:nvPr/>
        </p:nvSpPr>
        <p:spPr bwMode="auto">
          <a:xfrm>
            <a:off x="2940333" y="331339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5" name="Oval 274"/>
          <p:cNvSpPr/>
          <p:nvPr/>
        </p:nvSpPr>
        <p:spPr bwMode="auto">
          <a:xfrm>
            <a:off x="3132874" y="331339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" name="Oval 275"/>
          <p:cNvSpPr/>
          <p:nvPr/>
        </p:nvSpPr>
        <p:spPr bwMode="auto">
          <a:xfrm>
            <a:off x="3325416" y="3312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3517957" y="33071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3710499" y="331339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9" name="Oval 278"/>
          <p:cNvSpPr/>
          <p:nvPr/>
        </p:nvSpPr>
        <p:spPr bwMode="auto">
          <a:xfrm>
            <a:off x="3903040" y="33071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0" name="Oval 279"/>
          <p:cNvSpPr/>
          <p:nvPr/>
        </p:nvSpPr>
        <p:spPr bwMode="auto">
          <a:xfrm>
            <a:off x="4095582" y="33071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4288123" y="33071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2" name="Oval 281"/>
          <p:cNvSpPr/>
          <p:nvPr/>
        </p:nvSpPr>
        <p:spPr bwMode="auto">
          <a:xfrm>
            <a:off x="2555250" y="3440868"/>
            <a:ext cx="57762" cy="63503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2747791" y="34408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2940333" y="344714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5" name="Oval 284"/>
          <p:cNvSpPr/>
          <p:nvPr/>
        </p:nvSpPr>
        <p:spPr bwMode="auto">
          <a:xfrm>
            <a:off x="3132874" y="344714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" name="Oval 285"/>
          <p:cNvSpPr/>
          <p:nvPr/>
        </p:nvSpPr>
        <p:spPr bwMode="auto">
          <a:xfrm>
            <a:off x="3325416" y="344668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3517957" y="3440868"/>
            <a:ext cx="57762" cy="63503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3710499" y="344714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3903040" y="34408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0" name="Oval 289"/>
          <p:cNvSpPr/>
          <p:nvPr/>
        </p:nvSpPr>
        <p:spPr bwMode="auto">
          <a:xfrm>
            <a:off x="4095582" y="34408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1" name="Oval 290"/>
          <p:cNvSpPr/>
          <p:nvPr/>
        </p:nvSpPr>
        <p:spPr bwMode="auto">
          <a:xfrm>
            <a:off x="4288123" y="34408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2555250" y="356764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2747791" y="356764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4" name="Oval 293"/>
          <p:cNvSpPr/>
          <p:nvPr/>
        </p:nvSpPr>
        <p:spPr bwMode="auto">
          <a:xfrm>
            <a:off x="2940333" y="357392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5" name="Oval 294"/>
          <p:cNvSpPr/>
          <p:nvPr/>
        </p:nvSpPr>
        <p:spPr bwMode="auto">
          <a:xfrm>
            <a:off x="3132874" y="357392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" name="Oval 295"/>
          <p:cNvSpPr/>
          <p:nvPr/>
        </p:nvSpPr>
        <p:spPr bwMode="auto">
          <a:xfrm>
            <a:off x="3325416" y="3573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" name="Oval 296"/>
          <p:cNvSpPr/>
          <p:nvPr/>
        </p:nvSpPr>
        <p:spPr bwMode="auto">
          <a:xfrm>
            <a:off x="3517957" y="356764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8" name="Oval 297"/>
          <p:cNvSpPr/>
          <p:nvPr/>
        </p:nvSpPr>
        <p:spPr bwMode="auto">
          <a:xfrm>
            <a:off x="3710499" y="357392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9" name="Oval 298"/>
          <p:cNvSpPr/>
          <p:nvPr/>
        </p:nvSpPr>
        <p:spPr bwMode="auto">
          <a:xfrm>
            <a:off x="3903040" y="356764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0" name="Oval 299"/>
          <p:cNvSpPr/>
          <p:nvPr/>
        </p:nvSpPr>
        <p:spPr bwMode="auto">
          <a:xfrm>
            <a:off x="4095582" y="356764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1" name="Oval 300"/>
          <p:cNvSpPr/>
          <p:nvPr/>
        </p:nvSpPr>
        <p:spPr bwMode="auto">
          <a:xfrm>
            <a:off x="4288123" y="356764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2555250" y="370837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3" name="Oval 302"/>
          <p:cNvSpPr/>
          <p:nvPr/>
        </p:nvSpPr>
        <p:spPr bwMode="auto">
          <a:xfrm>
            <a:off x="2747791" y="370837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4" name="Oval 303"/>
          <p:cNvSpPr/>
          <p:nvPr/>
        </p:nvSpPr>
        <p:spPr bwMode="auto">
          <a:xfrm>
            <a:off x="2940333" y="371464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5" name="Oval 304"/>
          <p:cNvSpPr/>
          <p:nvPr/>
        </p:nvSpPr>
        <p:spPr bwMode="auto">
          <a:xfrm>
            <a:off x="3132874" y="371464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6" name="Oval 305"/>
          <p:cNvSpPr/>
          <p:nvPr/>
        </p:nvSpPr>
        <p:spPr bwMode="auto">
          <a:xfrm>
            <a:off x="3325416" y="371418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" name="Oval 306"/>
          <p:cNvSpPr/>
          <p:nvPr/>
        </p:nvSpPr>
        <p:spPr bwMode="auto">
          <a:xfrm>
            <a:off x="3517957" y="370837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" name="Oval 307"/>
          <p:cNvSpPr/>
          <p:nvPr/>
        </p:nvSpPr>
        <p:spPr bwMode="auto">
          <a:xfrm>
            <a:off x="3710499" y="371464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" name="Oval 308"/>
          <p:cNvSpPr/>
          <p:nvPr/>
        </p:nvSpPr>
        <p:spPr bwMode="auto">
          <a:xfrm>
            <a:off x="3903040" y="370837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0" name="Oval 309"/>
          <p:cNvSpPr/>
          <p:nvPr/>
        </p:nvSpPr>
        <p:spPr bwMode="auto">
          <a:xfrm>
            <a:off x="4095582" y="370837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" name="Oval 310"/>
          <p:cNvSpPr/>
          <p:nvPr/>
        </p:nvSpPr>
        <p:spPr bwMode="auto">
          <a:xfrm>
            <a:off x="4288123" y="370837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2" name="Oval 311"/>
          <p:cNvSpPr/>
          <p:nvPr/>
        </p:nvSpPr>
        <p:spPr bwMode="auto">
          <a:xfrm>
            <a:off x="2555250" y="38502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3" name="Oval 312"/>
          <p:cNvSpPr/>
          <p:nvPr/>
        </p:nvSpPr>
        <p:spPr bwMode="auto">
          <a:xfrm>
            <a:off x="2747791" y="38502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4" name="Oval 313"/>
          <p:cNvSpPr/>
          <p:nvPr/>
        </p:nvSpPr>
        <p:spPr bwMode="auto">
          <a:xfrm>
            <a:off x="2940333" y="385654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5" name="Oval 314"/>
          <p:cNvSpPr/>
          <p:nvPr/>
        </p:nvSpPr>
        <p:spPr bwMode="auto">
          <a:xfrm>
            <a:off x="3132874" y="385654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6" name="Oval 315"/>
          <p:cNvSpPr/>
          <p:nvPr/>
        </p:nvSpPr>
        <p:spPr bwMode="auto">
          <a:xfrm>
            <a:off x="3325416" y="385607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" name="Oval 316"/>
          <p:cNvSpPr/>
          <p:nvPr/>
        </p:nvSpPr>
        <p:spPr bwMode="auto">
          <a:xfrm>
            <a:off x="3517957" y="38502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8" name="Oval 317"/>
          <p:cNvSpPr/>
          <p:nvPr/>
        </p:nvSpPr>
        <p:spPr bwMode="auto">
          <a:xfrm>
            <a:off x="3710499" y="385654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9" name="Oval 318"/>
          <p:cNvSpPr/>
          <p:nvPr/>
        </p:nvSpPr>
        <p:spPr bwMode="auto">
          <a:xfrm>
            <a:off x="3903040" y="38502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0" name="Oval 319"/>
          <p:cNvSpPr/>
          <p:nvPr/>
        </p:nvSpPr>
        <p:spPr bwMode="auto">
          <a:xfrm>
            <a:off x="4095582" y="38502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1" name="Oval 320"/>
          <p:cNvSpPr/>
          <p:nvPr/>
        </p:nvSpPr>
        <p:spPr bwMode="auto">
          <a:xfrm>
            <a:off x="4288123" y="385026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2" name="Oval 321"/>
          <p:cNvSpPr/>
          <p:nvPr/>
        </p:nvSpPr>
        <p:spPr bwMode="auto">
          <a:xfrm>
            <a:off x="2555250" y="396889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3" name="Oval 322"/>
          <p:cNvSpPr/>
          <p:nvPr/>
        </p:nvSpPr>
        <p:spPr bwMode="auto">
          <a:xfrm>
            <a:off x="2747791" y="396889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4" name="Oval 323"/>
          <p:cNvSpPr/>
          <p:nvPr/>
        </p:nvSpPr>
        <p:spPr bwMode="auto">
          <a:xfrm>
            <a:off x="2940333" y="397517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5" name="Oval 324"/>
          <p:cNvSpPr/>
          <p:nvPr/>
        </p:nvSpPr>
        <p:spPr bwMode="auto">
          <a:xfrm>
            <a:off x="3132874" y="397517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6" name="Oval 325"/>
          <p:cNvSpPr/>
          <p:nvPr/>
        </p:nvSpPr>
        <p:spPr bwMode="auto">
          <a:xfrm>
            <a:off x="3325416" y="397470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" name="Oval 326"/>
          <p:cNvSpPr/>
          <p:nvPr/>
        </p:nvSpPr>
        <p:spPr bwMode="auto">
          <a:xfrm>
            <a:off x="3517957" y="396889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8" name="Oval 327"/>
          <p:cNvSpPr/>
          <p:nvPr/>
        </p:nvSpPr>
        <p:spPr bwMode="auto">
          <a:xfrm>
            <a:off x="3710499" y="397517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9" name="Oval 328"/>
          <p:cNvSpPr/>
          <p:nvPr/>
        </p:nvSpPr>
        <p:spPr bwMode="auto">
          <a:xfrm>
            <a:off x="3903040" y="396889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0" name="Oval 329"/>
          <p:cNvSpPr/>
          <p:nvPr/>
        </p:nvSpPr>
        <p:spPr bwMode="auto">
          <a:xfrm>
            <a:off x="4095582" y="396889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1" name="Oval 330"/>
          <p:cNvSpPr/>
          <p:nvPr/>
        </p:nvSpPr>
        <p:spPr bwMode="auto">
          <a:xfrm>
            <a:off x="4288123" y="396889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2" name="Oval 331"/>
          <p:cNvSpPr/>
          <p:nvPr/>
        </p:nvSpPr>
        <p:spPr bwMode="auto">
          <a:xfrm>
            <a:off x="2555250" y="4082486"/>
            <a:ext cx="57762" cy="63503"/>
          </a:xfrm>
          <a:prstGeom prst="ellipse">
            <a:avLst/>
          </a:prstGeom>
          <a:solidFill>
            <a:srgbClr val="FF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3" name="Oval 332"/>
          <p:cNvSpPr/>
          <p:nvPr/>
        </p:nvSpPr>
        <p:spPr bwMode="auto">
          <a:xfrm>
            <a:off x="2747791" y="408248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4" name="Oval 333"/>
          <p:cNvSpPr/>
          <p:nvPr/>
        </p:nvSpPr>
        <p:spPr bwMode="auto">
          <a:xfrm>
            <a:off x="2940333" y="408876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5" name="Oval 334"/>
          <p:cNvSpPr/>
          <p:nvPr/>
        </p:nvSpPr>
        <p:spPr bwMode="auto">
          <a:xfrm>
            <a:off x="3132874" y="408876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6" name="Oval 335"/>
          <p:cNvSpPr/>
          <p:nvPr/>
        </p:nvSpPr>
        <p:spPr bwMode="auto">
          <a:xfrm>
            <a:off x="3325416" y="408829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" name="Oval 336"/>
          <p:cNvSpPr/>
          <p:nvPr/>
        </p:nvSpPr>
        <p:spPr bwMode="auto">
          <a:xfrm>
            <a:off x="3517957" y="4082486"/>
            <a:ext cx="57762" cy="63503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" name="Oval 337"/>
          <p:cNvSpPr/>
          <p:nvPr/>
        </p:nvSpPr>
        <p:spPr bwMode="auto">
          <a:xfrm>
            <a:off x="3710499" y="408876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9" name="Oval 338"/>
          <p:cNvSpPr/>
          <p:nvPr/>
        </p:nvSpPr>
        <p:spPr bwMode="auto">
          <a:xfrm>
            <a:off x="3903040" y="408248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0" name="Oval 339"/>
          <p:cNvSpPr/>
          <p:nvPr/>
        </p:nvSpPr>
        <p:spPr bwMode="auto">
          <a:xfrm>
            <a:off x="4095582" y="408248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1" name="Oval 340"/>
          <p:cNvSpPr/>
          <p:nvPr/>
        </p:nvSpPr>
        <p:spPr bwMode="auto">
          <a:xfrm>
            <a:off x="4288123" y="408248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2" name="Oval 341"/>
          <p:cNvSpPr/>
          <p:nvPr/>
        </p:nvSpPr>
        <p:spPr bwMode="auto">
          <a:xfrm>
            <a:off x="2555250" y="42232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3" name="Oval 342"/>
          <p:cNvSpPr/>
          <p:nvPr/>
        </p:nvSpPr>
        <p:spPr bwMode="auto">
          <a:xfrm>
            <a:off x="2747791" y="42232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4" name="Oval 343"/>
          <p:cNvSpPr/>
          <p:nvPr/>
        </p:nvSpPr>
        <p:spPr bwMode="auto">
          <a:xfrm>
            <a:off x="2940333" y="422949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5" name="Oval 344"/>
          <p:cNvSpPr/>
          <p:nvPr/>
        </p:nvSpPr>
        <p:spPr bwMode="auto">
          <a:xfrm>
            <a:off x="3132874" y="422949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6" name="Oval 345"/>
          <p:cNvSpPr/>
          <p:nvPr/>
        </p:nvSpPr>
        <p:spPr bwMode="auto">
          <a:xfrm>
            <a:off x="3325416" y="422902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7" name="Oval 346"/>
          <p:cNvSpPr/>
          <p:nvPr/>
        </p:nvSpPr>
        <p:spPr bwMode="auto">
          <a:xfrm>
            <a:off x="3517957" y="42232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" name="Oval 347"/>
          <p:cNvSpPr/>
          <p:nvPr/>
        </p:nvSpPr>
        <p:spPr bwMode="auto">
          <a:xfrm>
            <a:off x="3710499" y="422949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9" name="Oval 348"/>
          <p:cNvSpPr/>
          <p:nvPr/>
        </p:nvSpPr>
        <p:spPr bwMode="auto">
          <a:xfrm>
            <a:off x="3903040" y="42232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0" name="Oval 349"/>
          <p:cNvSpPr/>
          <p:nvPr/>
        </p:nvSpPr>
        <p:spPr bwMode="auto">
          <a:xfrm>
            <a:off x="4095582" y="42232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1" name="Oval 350"/>
          <p:cNvSpPr/>
          <p:nvPr/>
        </p:nvSpPr>
        <p:spPr bwMode="auto">
          <a:xfrm>
            <a:off x="4288123" y="422321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2" name="Oval 351"/>
          <p:cNvSpPr/>
          <p:nvPr/>
        </p:nvSpPr>
        <p:spPr bwMode="auto">
          <a:xfrm>
            <a:off x="2555250" y="436511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3" name="Oval 352"/>
          <p:cNvSpPr/>
          <p:nvPr/>
        </p:nvSpPr>
        <p:spPr bwMode="auto">
          <a:xfrm>
            <a:off x="2747791" y="436511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2940333" y="437139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5" name="Oval 354"/>
          <p:cNvSpPr/>
          <p:nvPr/>
        </p:nvSpPr>
        <p:spPr bwMode="auto">
          <a:xfrm>
            <a:off x="3132874" y="437139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6" name="Oval 355"/>
          <p:cNvSpPr/>
          <p:nvPr/>
        </p:nvSpPr>
        <p:spPr bwMode="auto">
          <a:xfrm>
            <a:off x="3325416" y="43709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7" name="Oval 356"/>
          <p:cNvSpPr/>
          <p:nvPr/>
        </p:nvSpPr>
        <p:spPr bwMode="auto">
          <a:xfrm>
            <a:off x="3517957" y="436511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" name="Oval 357"/>
          <p:cNvSpPr/>
          <p:nvPr/>
        </p:nvSpPr>
        <p:spPr bwMode="auto">
          <a:xfrm>
            <a:off x="3710499" y="437139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" name="Oval 358"/>
          <p:cNvSpPr/>
          <p:nvPr/>
        </p:nvSpPr>
        <p:spPr bwMode="auto">
          <a:xfrm>
            <a:off x="3903040" y="436511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0" name="Oval 359"/>
          <p:cNvSpPr/>
          <p:nvPr/>
        </p:nvSpPr>
        <p:spPr bwMode="auto">
          <a:xfrm>
            <a:off x="4095582" y="436511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1" name="Oval 360"/>
          <p:cNvSpPr/>
          <p:nvPr/>
        </p:nvSpPr>
        <p:spPr bwMode="auto">
          <a:xfrm>
            <a:off x="4288123" y="436511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2" name="Oval 361"/>
          <p:cNvSpPr/>
          <p:nvPr/>
        </p:nvSpPr>
        <p:spPr bwMode="auto">
          <a:xfrm>
            <a:off x="2555250" y="45267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3" name="Oval 362"/>
          <p:cNvSpPr/>
          <p:nvPr/>
        </p:nvSpPr>
        <p:spPr bwMode="auto">
          <a:xfrm>
            <a:off x="2747791" y="45267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4" name="Oval 363"/>
          <p:cNvSpPr/>
          <p:nvPr/>
        </p:nvSpPr>
        <p:spPr bwMode="auto">
          <a:xfrm>
            <a:off x="2940333" y="453305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5" name="Oval 364"/>
          <p:cNvSpPr/>
          <p:nvPr/>
        </p:nvSpPr>
        <p:spPr bwMode="auto">
          <a:xfrm>
            <a:off x="3132874" y="453305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6" name="Oval 365"/>
          <p:cNvSpPr/>
          <p:nvPr/>
        </p:nvSpPr>
        <p:spPr bwMode="auto">
          <a:xfrm>
            <a:off x="3325416" y="453258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7" name="Oval 366"/>
          <p:cNvSpPr/>
          <p:nvPr/>
        </p:nvSpPr>
        <p:spPr bwMode="auto">
          <a:xfrm>
            <a:off x="3517957" y="45267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" name="Oval 367"/>
          <p:cNvSpPr/>
          <p:nvPr/>
        </p:nvSpPr>
        <p:spPr bwMode="auto">
          <a:xfrm>
            <a:off x="3710499" y="453305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9" name="Oval 368"/>
          <p:cNvSpPr/>
          <p:nvPr/>
        </p:nvSpPr>
        <p:spPr bwMode="auto">
          <a:xfrm>
            <a:off x="3903040" y="45267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0" name="Oval 369"/>
          <p:cNvSpPr/>
          <p:nvPr/>
        </p:nvSpPr>
        <p:spPr bwMode="auto">
          <a:xfrm>
            <a:off x="4095582" y="45267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1" name="Oval 370"/>
          <p:cNvSpPr/>
          <p:nvPr/>
        </p:nvSpPr>
        <p:spPr bwMode="auto">
          <a:xfrm>
            <a:off x="4288123" y="45267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2" name="Oval 371"/>
          <p:cNvSpPr/>
          <p:nvPr/>
        </p:nvSpPr>
        <p:spPr bwMode="auto">
          <a:xfrm>
            <a:off x="2555250" y="46686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3" name="Oval 372"/>
          <p:cNvSpPr/>
          <p:nvPr/>
        </p:nvSpPr>
        <p:spPr bwMode="auto">
          <a:xfrm>
            <a:off x="2747791" y="46686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4" name="Oval 373"/>
          <p:cNvSpPr/>
          <p:nvPr/>
        </p:nvSpPr>
        <p:spPr bwMode="auto">
          <a:xfrm>
            <a:off x="2940333" y="467495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5" name="Oval 374"/>
          <p:cNvSpPr/>
          <p:nvPr/>
        </p:nvSpPr>
        <p:spPr bwMode="auto">
          <a:xfrm>
            <a:off x="3132874" y="467495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6" name="Oval 375"/>
          <p:cNvSpPr/>
          <p:nvPr/>
        </p:nvSpPr>
        <p:spPr bwMode="auto">
          <a:xfrm>
            <a:off x="3325416" y="467448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7" name="Oval 376"/>
          <p:cNvSpPr/>
          <p:nvPr/>
        </p:nvSpPr>
        <p:spPr bwMode="auto">
          <a:xfrm>
            <a:off x="3517957" y="46686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" name="Oval 377"/>
          <p:cNvSpPr/>
          <p:nvPr/>
        </p:nvSpPr>
        <p:spPr bwMode="auto">
          <a:xfrm>
            <a:off x="3710499" y="467495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" name="Oval 378"/>
          <p:cNvSpPr/>
          <p:nvPr/>
        </p:nvSpPr>
        <p:spPr bwMode="auto">
          <a:xfrm>
            <a:off x="3903040" y="46686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0" name="Oval 379"/>
          <p:cNvSpPr/>
          <p:nvPr/>
        </p:nvSpPr>
        <p:spPr bwMode="auto">
          <a:xfrm>
            <a:off x="4095582" y="46686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1" name="Oval 380"/>
          <p:cNvSpPr/>
          <p:nvPr/>
        </p:nvSpPr>
        <p:spPr bwMode="auto">
          <a:xfrm>
            <a:off x="4288123" y="466867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2" name="Oval 381"/>
          <p:cNvSpPr/>
          <p:nvPr/>
        </p:nvSpPr>
        <p:spPr bwMode="auto">
          <a:xfrm>
            <a:off x="2555250" y="4802424"/>
            <a:ext cx="57762" cy="63503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3" name="Oval 382"/>
          <p:cNvSpPr/>
          <p:nvPr/>
        </p:nvSpPr>
        <p:spPr bwMode="auto">
          <a:xfrm>
            <a:off x="2747791" y="48024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4" name="Oval 383"/>
          <p:cNvSpPr/>
          <p:nvPr/>
        </p:nvSpPr>
        <p:spPr bwMode="auto">
          <a:xfrm>
            <a:off x="2940333" y="480870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5" name="Oval 384"/>
          <p:cNvSpPr/>
          <p:nvPr/>
        </p:nvSpPr>
        <p:spPr bwMode="auto">
          <a:xfrm>
            <a:off x="3132874" y="480870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6" name="Oval 385"/>
          <p:cNvSpPr/>
          <p:nvPr/>
        </p:nvSpPr>
        <p:spPr bwMode="auto">
          <a:xfrm>
            <a:off x="3325416" y="480823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7" name="Oval 386"/>
          <p:cNvSpPr/>
          <p:nvPr/>
        </p:nvSpPr>
        <p:spPr bwMode="auto">
          <a:xfrm>
            <a:off x="3517957" y="4802424"/>
            <a:ext cx="57762" cy="6350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8" name="Oval 387"/>
          <p:cNvSpPr/>
          <p:nvPr/>
        </p:nvSpPr>
        <p:spPr bwMode="auto">
          <a:xfrm>
            <a:off x="3710499" y="480870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" name="Oval 388"/>
          <p:cNvSpPr/>
          <p:nvPr/>
        </p:nvSpPr>
        <p:spPr bwMode="auto">
          <a:xfrm>
            <a:off x="3903040" y="48024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0" name="Oval 389"/>
          <p:cNvSpPr/>
          <p:nvPr/>
        </p:nvSpPr>
        <p:spPr bwMode="auto">
          <a:xfrm>
            <a:off x="4095582" y="48024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1" name="Oval 390"/>
          <p:cNvSpPr/>
          <p:nvPr/>
        </p:nvSpPr>
        <p:spPr bwMode="auto">
          <a:xfrm>
            <a:off x="4288123" y="48024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2" name="Oval 391"/>
          <p:cNvSpPr/>
          <p:nvPr/>
        </p:nvSpPr>
        <p:spPr bwMode="auto">
          <a:xfrm>
            <a:off x="2555250" y="49291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3" name="Oval 392"/>
          <p:cNvSpPr/>
          <p:nvPr/>
        </p:nvSpPr>
        <p:spPr bwMode="auto">
          <a:xfrm>
            <a:off x="2747791" y="49291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4" name="Oval 393"/>
          <p:cNvSpPr/>
          <p:nvPr/>
        </p:nvSpPr>
        <p:spPr bwMode="auto">
          <a:xfrm>
            <a:off x="2940333" y="49354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5" name="Oval 394"/>
          <p:cNvSpPr/>
          <p:nvPr/>
        </p:nvSpPr>
        <p:spPr bwMode="auto">
          <a:xfrm>
            <a:off x="3132874" y="49354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6" name="Oval 395"/>
          <p:cNvSpPr/>
          <p:nvPr/>
        </p:nvSpPr>
        <p:spPr bwMode="auto">
          <a:xfrm>
            <a:off x="3325416" y="493500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7" name="Oval 396"/>
          <p:cNvSpPr/>
          <p:nvPr/>
        </p:nvSpPr>
        <p:spPr bwMode="auto">
          <a:xfrm>
            <a:off x="3517957" y="49291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8" name="Oval 397"/>
          <p:cNvSpPr/>
          <p:nvPr/>
        </p:nvSpPr>
        <p:spPr bwMode="auto">
          <a:xfrm>
            <a:off x="3710499" y="49354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" name="Oval 398"/>
          <p:cNvSpPr/>
          <p:nvPr/>
        </p:nvSpPr>
        <p:spPr bwMode="auto">
          <a:xfrm>
            <a:off x="3903040" y="49291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0" name="Oval 399"/>
          <p:cNvSpPr/>
          <p:nvPr/>
        </p:nvSpPr>
        <p:spPr bwMode="auto">
          <a:xfrm>
            <a:off x="4095582" y="49291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1" name="Oval 400"/>
          <p:cNvSpPr/>
          <p:nvPr/>
        </p:nvSpPr>
        <p:spPr bwMode="auto">
          <a:xfrm>
            <a:off x="4288123" y="49291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2" name="Oval 401"/>
          <p:cNvSpPr/>
          <p:nvPr/>
        </p:nvSpPr>
        <p:spPr bwMode="auto">
          <a:xfrm>
            <a:off x="2555250" y="5069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3" name="Oval 402"/>
          <p:cNvSpPr/>
          <p:nvPr/>
        </p:nvSpPr>
        <p:spPr bwMode="auto">
          <a:xfrm>
            <a:off x="2747791" y="5069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4" name="Oval 403"/>
          <p:cNvSpPr/>
          <p:nvPr/>
        </p:nvSpPr>
        <p:spPr bwMode="auto">
          <a:xfrm>
            <a:off x="2940333" y="507620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5" name="Oval 404"/>
          <p:cNvSpPr/>
          <p:nvPr/>
        </p:nvSpPr>
        <p:spPr bwMode="auto">
          <a:xfrm>
            <a:off x="3132874" y="507620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6" name="Oval 405"/>
          <p:cNvSpPr/>
          <p:nvPr/>
        </p:nvSpPr>
        <p:spPr bwMode="auto">
          <a:xfrm>
            <a:off x="3325416" y="507573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7" name="Oval 406"/>
          <p:cNvSpPr/>
          <p:nvPr/>
        </p:nvSpPr>
        <p:spPr bwMode="auto">
          <a:xfrm>
            <a:off x="3517957" y="5069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8" name="Oval 407"/>
          <p:cNvSpPr/>
          <p:nvPr/>
        </p:nvSpPr>
        <p:spPr bwMode="auto">
          <a:xfrm>
            <a:off x="3710499" y="507620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" name="Oval 408"/>
          <p:cNvSpPr/>
          <p:nvPr/>
        </p:nvSpPr>
        <p:spPr bwMode="auto">
          <a:xfrm>
            <a:off x="3903040" y="5069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" name="Oval 409"/>
          <p:cNvSpPr/>
          <p:nvPr/>
        </p:nvSpPr>
        <p:spPr bwMode="auto">
          <a:xfrm>
            <a:off x="4095582" y="5069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" name="Oval 410"/>
          <p:cNvSpPr/>
          <p:nvPr/>
        </p:nvSpPr>
        <p:spPr bwMode="auto">
          <a:xfrm>
            <a:off x="4288123" y="50699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2" name="Oval 411"/>
          <p:cNvSpPr/>
          <p:nvPr/>
        </p:nvSpPr>
        <p:spPr bwMode="auto">
          <a:xfrm>
            <a:off x="2555250" y="52118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3" name="Oval 412"/>
          <p:cNvSpPr/>
          <p:nvPr/>
        </p:nvSpPr>
        <p:spPr bwMode="auto">
          <a:xfrm>
            <a:off x="2747791" y="52118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4" name="Oval 413"/>
          <p:cNvSpPr/>
          <p:nvPr/>
        </p:nvSpPr>
        <p:spPr bwMode="auto">
          <a:xfrm>
            <a:off x="2940333" y="521810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5" name="Oval 414"/>
          <p:cNvSpPr/>
          <p:nvPr/>
        </p:nvSpPr>
        <p:spPr bwMode="auto">
          <a:xfrm>
            <a:off x="3132874" y="521810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6" name="Oval 415"/>
          <p:cNvSpPr/>
          <p:nvPr/>
        </p:nvSpPr>
        <p:spPr bwMode="auto">
          <a:xfrm>
            <a:off x="3325416" y="521763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7" name="Oval 416"/>
          <p:cNvSpPr/>
          <p:nvPr/>
        </p:nvSpPr>
        <p:spPr bwMode="auto">
          <a:xfrm>
            <a:off x="3517957" y="52118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8" name="Oval 417"/>
          <p:cNvSpPr/>
          <p:nvPr/>
        </p:nvSpPr>
        <p:spPr bwMode="auto">
          <a:xfrm>
            <a:off x="3710499" y="521810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" name="Oval 418"/>
          <p:cNvSpPr/>
          <p:nvPr/>
        </p:nvSpPr>
        <p:spPr bwMode="auto">
          <a:xfrm>
            <a:off x="3903040" y="52118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0" name="Oval 419"/>
          <p:cNvSpPr/>
          <p:nvPr/>
        </p:nvSpPr>
        <p:spPr bwMode="auto">
          <a:xfrm>
            <a:off x="4095582" y="52118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1" name="Oval 420"/>
          <p:cNvSpPr/>
          <p:nvPr/>
        </p:nvSpPr>
        <p:spPr bwMode="auto">
          <a:xfrm>
            <a:off x="4288123" y="52118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2" name="Oval 421"/>
          <p:cNvSpPr/>
          <p:nvPr/>
        </p:nvSpPr>
        <p:spPr bwMode="auto">
          <a:xfrm>
            <a:off x="2555250" y="5330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3" name="Oval 422"/>
          <p:cNvSpPr/>
          <p:nvPr/>
        </p:nvSpPr>
        <p:spPr bwMode="auto">
          <a:xfrm>
            <a:off x="2747791" y="5330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4" name="Oval 423"/>
          <p:cNvSpPr/>
          <p:nvPr/>
        </p:nvSpPr>
        <p:spPr bwMode="auto">
          <a:xfrm>
            <a:off x="2940333" y="533673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5" name="Oval 424"/>
          <p:cNvSpPr/>
          <p:nvPr/>
        </p:nvSpPr>
        <p:spPr bwMode="auto">
          <a:xfrm>
            <a:off x="3132874" y="533673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6" name="Oval 425"/>
          <p:cNvSpPr/>
          <p:nvPr/>
        </p:nvSpPr>
        <p:spPr bwMode="auto">
          <a:xfrm>
            <a:off x="3325416" y="533626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7" name="Oval 426"/>
          <p:cNvSpPr/>
          <p:nvPr/>
        </p:nvSpPr>
        <p:spPr bwMode="auto">
          <a:xfrm>
            <a:off x="3517957" y="5330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8" name="Oval 427"/>
          <p:cNvSpPr/>
          <p:nvPr/>
        </p:nvSpPr>
        <p:spPr bwMode="auto">
          <a:xfrm>
            <a:off x="3710499" y="533673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9" name="Oval 428"/>
          <p:cNvSpPr/>
          <p:nvPr/>
        </p:nvSpPr>
        <p:spPr bwMode="auto">
          <a:xfrm>
            <a:off x="3903040" y="5330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" name="Oval 429"/>
          <p:cNvSpPr/>
          <p:nvPr/>
        </p:nvSpPr>
        <p:spPr bwMode="auto">
          <a:xfrm>
            <a:off x="4095582" y="5330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1" name="Oval 430"/>
          <p:cNvSpPr/>
          <p:nvPr/>
        </p:nvSpPr>
        <p:spPr bwMode="auto">
          <a:xfrm>
            <a:off x="4288123" y="533045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8" name="Rectangle 457"/>
          <p:cNvSpPr/>
          <p:nvPr/>
        </p:nvSpPr>
        <p:spPr bwMode="auto">
          <a:xfrm>
            <a:off x="678976" y="2714768"/>
            <a:ext cx="1963923" cy="1460578"/>
          </a:xfrm>
          <a:prstGeom prst="rect">
            <a:avLst/>
          </a:prstGeom>
          <a:solidFill>
            <a:schemeClr val="bg2">
              <a:lumMod val="60000"/>
              <a:lumOff val="40000"/>
              <a:alpha val="45000"/>
            </a:schemeClr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9" name="Rectangle 458"/>
          <p:cNvSpPr/>
          <p:nvPr/>
        </p:nvSpPr>
        <p:spPr bwMode="auto">
          <a:xfrm>
            <a:off x="1637661" y="3420089"/>
            <a:ext cx="1963923" cy="1460578"/>
          </a:xfrm>
          <a:prstGeom prst="rect">
            <a:avLst/>
          </a:prstGeom>
          <a:solidFill>
            <a:schemeClr val="bg2">
              <a:lumMod val="60000"/>
              <a:lumOff val="40000"/>
              <a:alpha val="45000"/>
            </a:schemeClr>
          </a:solidFill>
          <a:ln w="38100" cap="flat" cmpd="sng" algn="ctr">
            <a:solidFill>
              <a:srgbClr val="FF99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" name="Oval 460"/>
          <p:cNvSpPr/>
          <p:nvPr/>
        </p:nvSpPr>
        <p:spPr bwMode="auto">
          <a:xfrm>
            <a:off x="4427986" y="271831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2" name="Oval 461"/>
          <p:cNvSpPr/>
          <p:nvPr/>
        </p:nvSpPr>
        <p:spPr bwMode="auto">
          <a:xfrm>
            <a:off x="4427986" y="285904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3" name="Oval 462"/>
          <p:cNvSpPr/>
          <p:nvPr/>
        </p:nvSpPr>
        <p:spPr bwMode="auto">
          <a:xfrm>
            <a:off x="4427986" y="300094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4" name="Oval 463"/>
          <p:cNvSpPr/>
          <p:nvPr/>
        </p:nvSpPr>
        <p:spPr bwMode="auto">
          <a:xfrm>
            <a:off x="4427986" y="316260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5" name="Oval 464"/>
          <p:cNvSpPr/>
          <p:nvPr/>
        </p:nvSpPr>
        <p:spPr bwMode="auto">
          <a:xfrm>
            <a:off x="4427986" y="330450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6" name="Oval 465"/>
          <p:cNvSpPr/>
          <p:nvPr/>
        </p:nvSpPr>
        <p:spPr bwMode="auto">
          <a:xfrm>
            <a:off x="4427986" y="343825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7" name="Oval 466"/>
          <p:cNvSpPr/>
          <p:nvPr/>
        </p:nvSpPr>
        <p:spPr bwMode="auto">
          <a:xfrm>
            <a:off x="4427986" y="356502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8" name="Oval 467"/>
          <p:cNvSpPr/>
          <p:nvPr/>
        </p:nvSpPr>
        <p:spPr bwMode="auto">
          <a:xfrm>
            <a:off x="4427986" y="3705757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9" name="Oval 468"/>
          <p:cNvSpPr/>
          <p:nvPr/>
        </p:nvSpPr>
        <p:spPr bwMode="auto">
          <a:xfrm>
            <a:off x="4427986" y="384765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0" name="Oval 469"/>
          <p:cNvSpPr/>
          <p:nvPr/>
        </p:nvSpPr>
        <p:spPr bwMode="auto">
          <a:xfrm>
            <a:off x="4427986" y="396628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" name="Oval 470"/>
          <p:cNvSpPr/>
          <p:nvPr/>
        </p:nvSpPr>
        <p:spPr bwMode="auto">
          <a:xfrm>
            <a:off x="4427986" y="408143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2" name="Oval 471"/>
          <p:cNvSpPr/>
          <p:nvPr/>
        </p:nvSpPr>
        <p:spPr bwMode="auto">
          <a:xfrm>
            <a:off x="4427986" y="4222163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3" name="Oval 472"/>
          <p:cNvSpPr/>
          <p:nvPr/>
        </p:nvSpPr>
        <p:spPr bwMode="auto">
          <a:xfrm>
            <a:off x="4427986" y="436405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4" name="Oval 473"/>
          <p:cNvSpPr/>
          <p:nvPr/>
        </p:nvSpPr>
        <p:spPr bwMode="auto">
          <a:xfrm>
            <a:off x="4427986" y="4525724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5" name="Oval 474"/>
          <p:cNvSpPr/>
          <p:nvPr/>
        </p:nvSpPr>
        <p:spPr bwMode="auto">
          <a:xfrm>
            <a:off x="4427986" y="466762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6" name="Oval 475"/>
          <p:cNvSpPr/>
          <p:nvPr/>
        </p:nvSpPr>
        <p:spPr bwMode="auto">
          <a:xfrm>
            <a:off x="4427986" y="4801372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7" name="Oval 476"/>
          <p:cNvSpPr/>
          <p:nvPr/>
        </p:nvSpPr>
        <p:spPr bwMode="auto">
          <a:xfrm>
            <a:off x="4427986" y="492814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8" name="Oval 477"/>
          <p:cNvSpPr/>
          <p:nvPr/>
        </p:nvSpPr>
        <p:spPr bwMode="auto">
          <a:xfrm>
            <a:off x="4427986" y="506887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9" name="Oval 478"/>
          <p:cNvSpPr/>
          <p:nvPr/>
        </p:nvSpPr>
        <p:spPr bwMode="auto">
          <a:xfrm>
            <a:off x="4427986" y="5210771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0" name="Oval 479"/>
          <p:cNvSpPr/>
          <p:nvPr/>
        </p:nvSpPr>
        <p:spPr bwMode="auto">
          <a:xfrm>
            <a:off x="4427986" y="5329400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4127303" y="2381483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1 deg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4579951" y="267882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1 deg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437" name="Right Brace 436"/>
          <p:cNvSpPr/>
          <p:nvPr/>
        </p:nvSpPr>
        <p:spPr bwMode="auto">
          <a:xfrm rot="16200000">
            <a:off x="4328852" y="2561508"/>
            <a:ext cx="126570" cy="173064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8" name="Right Brace 437"/>
          <p:cNvSpPr/>
          <p:nvPr/>
        </p:nvSpPr>
        <p:spPr bwMode="auto">
          <a:xfrm>
            <a:off x="4491369" y="2740213"/>
            <a:ext cx="152400" cy="13716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40" name="Straight Connector 439"/>
          <p:cNvCxnSpPr/>
          <p:nvPr/>
        </p:nvCxnSpPr>
        <p:spPr bwMode="auto">
          <a:xfrm flipH="1">
            <a:off x="685800" y="5512803"/>
            <a:ext cx="9054" cy="35459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2" name="Straight Connector 441"/>
          <p:cNvCxnSpPr/>
          <p:nvPr/>
        </p:nvCxnSpPr>
        <p:spPr bwMode="auto">
          <a:xfrm>
            <a:off x="963438" y="5490927"/>
            <a:ext cx="865362" cy="37647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47" name="Oval 446"/>
          <p:cNvSpPr/>
          <p:nvPr/>
        </p:nvSpPr>
        <p:spPr bwMode="auto">
          <a:xfrm>
            <a:off x="655320" y="5867400"/>
            <a:ext cx="182880" cy="18288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8" name="Oval 447"/>
          <p:cNvSpPr/>
          <p:nvPr/>
        </p:nvSpPr>
        <p:spPr bwMode="auto">
          <a:xfrm>
            <a:off x="1722120" y="5884652"/>
            <a:ext cx="182880" cy="18288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" name="Oval 449"/>
          <p:cNvSpPr/>
          <p:nvPr/>
        </p:nvSpPr>
        <p:spPr bwMode="auto">
          <a:xfrm>
            <a:off x="922020" y="5867400"/>
            <a:ext cx="182880" cy="182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1" name="Oval 450"/>
          <p:cNvSpPr/>
          <p:nvPr/>
        </p:nvSpPr>
        <p:spPr bwMode="auto">
          <a:xfrm>
            <a:off x="1188720" y="5867400"/>
            <a:ext cx="182880" cy="182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2" name="Oval 451"/>
          <p:cNvSpPr/>
          <p:nvPr/>
        </p:nvSpPr>
        <p:spPr bwMode="auto">
          <a:xfrm>
            <a:off x="1455420" y="5867400"/>
            <a:ext cx="182880" cy="182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" name="Right Brace 480"/>
          <p:cNvSpPr/>
          <p:nvPr/>
        </p:nvSpPr>
        <p:spPr bwMode="auto">
          <a:xfrm rot="5400000">
            <a:off x="1069668" y="6004560"/>
            <a:ext cx="182880" cy="36576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0" name="TextBox 489"/>
          <p:cNvSpPr txBox="1"/>
          <p:nvPr/>
        </p:nvSpPr>
        <p:spPr>
          <a:xfrm>
            <a:off x="864078" y="6239774"/>
            <a:ext cx="1040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0.25 deg</a:t>
            </a:r>
            <a:endParaRPr lang="en-US" sz="1200" b="1" dirty="0"/>
          </a:p>
        </p:txBody>
      </p:sp>
      <p:sp>
        <p:nvSpPr>
          <p:cNvPr id="491" name="TextBox 490"/>
          <p:cNvSpPr txBox="1"/>
          <p:nvPr/>
        </p:nvSpPr>
        <p:spPr>
          <a:xfrm>
            <a:off x="1600200" y="6096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ECMWF grid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5105400" y="1810000"/>
            <a:ext cx="2971800" cy="18158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Spatial sampling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output: 5 deg lat/</a:t>
            </a:r>
            <a:r>
              <a:rPr lang="en-US" sz="1400" dirty="0" err="1" smtClean="0"/>
              <a:t>lon</a:t>
            </a:r>
            <a:r>
              <a:rPr lang="en-US" sz="1400" dirty="0" smtClean="0"/>
              <a:t> averaging grid: averaged data output to 5 x 5 deg grid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based on 10 degree moving average window (smoothness)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Global Grid 72 x 37 x 100 (NX x NY x NZ)</a:t>
            </a:r>
          </a:p>
        </p:txBody>
      </p:sp>
      <p:sp>
        <p:nvSpPr>
          <p:cNvPr id="494" name="TextBox 493"/>
          <p:cNvSpPr txBox="1"/>
          <p:nvPr/>
        </p:nvSpPr>
        <p:spPr>
          <a:xfrm>
            <a:off x="5105400" y="3668233"/>
            <a:ext cx="2971800" cy="160043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Temporal sampling: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</a:t>
            </a:r>
            <a:r>
              <a:rPr lang="en-US" sz="1400" dirty="0" smtClean="0"/>
              <a:t>Unique background for each month and time of day (0, 6 12 18 UTC); based on 5 days evenly spaced within month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Temporal grid 12 x 4 (</a:t>
            </a:r>
            <a:r>
              <a:rPr lang="en-US" sz="1400" dirty="0" err="1" smtClean="0"/>
              <a:t>Nmonth</a:t>
            </a:r>
            <a:r>
              <a:rPr lang="en-US" sz="1400" dirty="0" smtClean="0"/>
              <a:t> x </a:t>
            </a:r>
            <a:r>
              <a:rPr lang="en-US" sz="1400" dirty="0" err="1" smtClean="0"/>
              <a:t>Nhr</a:t>
            </a:r>
            <a:r>
              <a:rPr lang="en-US" sz="1400" dirty="0" smtClean="0"/>
              <a:t>)</a:t>
            </a:r>
          </a:p>
        </p:txBody>
      </p:sp>
      <p:sp>
        <p:nvSpPr>
          <p:cNvPr id="495" name="TextBox 494"/>
          <p:cNvSpPr txBox="1"/>
          <p:nvPr/>
        </p:nvSpPr>
        <p:spPr>
          <a:xfrm>
            <a:off x="5105400" y="5322858"/>
            <a:ext cx="2971800" cy="116955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</a:t>
            </a:r>
            <a:r>
              <a:rPr lang="en-US" sz="1400" dirty="0" smtClean="0"/>
              <a:t>Additional smoothness within </a:t>
            </a:r>
            <a:r>
              <a:rPr lang="en-US" sz="1400" dirty="0" err="1" smtClean="0"/>
              <a:t>MiRS</a:t>
            </a:r>
            <a:r>
              <a:rPr lang="en-US" sz="1400" dirty="0" smtClean="0"/>
              <a:t> due to interpolation in space and time to </a:t>
            </a:r>
            <a:r>
              <a:rPr lang="en-US" sz="1400" dirty="0" err="1" smtClean="0"/>
              <a:t>obs</a:t>
            </a:r>
            <a:r>
              <a:rPr lang="en-US" sz="1400" dirty="0" smtClean="0"/>
              <a:t> location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Variables stored: T, WV, </a:t>
            </a:r>
            <a:r>
              <a:rPr lang="en-US" sz="1400" dirty="0" err="1" smtClean="0"/>
              <a:t>Tskin</a:t>
            </a:r>
            <a:r>
              <a:rPr lang="en-US" sz="1400" dirty="0" smtClean="0"/>
              <a:t>, CLW</a:t>
            </a:r>
            <a:endParaRPr lang="en-US" sz="1400" dirty="0"/>
          </a:p>
        </p:txBody>
      </p:sp>
      <p:sp>
        <p:nvSpPr>
          <p:cNvPr id="498" name="Oval 497"/>
          <p:cNvSpPr/>
          <p:nvPr/>
        </p:nvSpPr>
        <p:spPr bwMode="auto">
          <a:xfrm>
            <a:off x="724923" y="5444528"/>
            <a:ext cx="54864" cy="548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9" name="Oval 498"/>
          <p:cNvSpPr/>
          <p:nvPr/>
        </p:nvSpPr>
        <p:spPr bwMode="auto">
          <a:xfrm>
            <a:off x="786698" y="5444528"/>
            <a:ext cx="54864" cy="548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0" name="Oval 499"/>
          <p:cNvSpPr/>
          <p:nvPr/>
        </p:nvSpPr>
        <p:spPr bwMode="auto">
          <a:xfrm>
            <a:off x="848473" y="5444528"/>
            <a:ext cx="54864" cy="548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0" name="Oval 529"/>
          <p:cNvSpPr/>
          <p:nvPr/>
        </p:nvSpPr>
        <p:spPr bwMode="auto">
          <a:xfrm>
            <a:off x="688928" y="5443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1" name="Oval 530"/>
          <p:cNvSpPr/>
          <p:nvPr/>
        </p:nvSpPr>
        <p:spPr bwMode="auto">
          <a:xfrm>
            <a:off x="881470" y="5443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" name="Oval 531"/>
          <p:cNvSpPr/>
          <p:nvPr/>
        </p:nvSpPr>
        <p:spPr bwMode="auto">
          <a:xfrm>
            <a:off x="1074011" y="54493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3" name="Oval 532"/>
          <p:cNvSpPr/>
          <p:nvPr/>
        </p:nvSpPr>
        <p:spPr bwMode="auto">
          <a:xfrm>
            <a:off x="1266553" y="54493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4" name="Oval 533"/>
          <p:cNvSpPr/>
          <p:nvPr/>
        </p:nvSpPr>
        <p:spPr bwMode="auto">
          <a:xfrm>
            <a:off x="1459094" y="544890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5" name="Oval 534"/>
          <p:cNvSpPr/>
          <p:nvPr/>
        </p:nvSpPr>
        <p:spPr bwMode="auto">
          <a:xfrm>
            <a:off x="1651636" y="5443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6" name="Oval 535"/>
          <p:cNvSpPr/>
          <p:nvPr/>
        </p:nvSpPr>
        <p:spPr bwMode="auto">
          <a:xfrm>
            <a:off x="1844177" y="54493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7" name="Oval 536"/>
          <p:cNvSpPr/>
          <p:nvPr/>
        </p:nvSpPr>
        <p:spPr bwMode="auto">
          <a:xfrm>
            <a:off x="2036719" y="5443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8" name="Oval 537"/>
          <p:cNvSpPr/>
          <p:nvPr/>
        </p:nvSpPr>
        <p:spPr bwMode="auto">
          <a:xfrm>
            <a:off x="2229260" y="5443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9" name="Oval 538"/>
          <p:cNvSpPr/>
          <p:nvPr/>
        </p:nvSpPr>
        <p:spPr bwMode="auto">
          <a:xfrm>
            <a:off x="2421802" y="5443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0" name="Oval 539"/>
          <p:cNvSpPr/>
          <p:nvPr/>
        </p:nvSpPr>
        <p:spPr bwMode="auto">
          <a:xfrm>
            <a:off x="2556581" y="5443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1" name="Oval 540"/>
          <p:cNvSpPr/>
          <p:nvPr/>
        </p:nvSpPr>
        <p:spPr bwMode="auto">
          <a:xfrm>
            <a:off x="2749122" y="5443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" name="Oval 541"/>
          <p:cNvSpPr/>
          <p:nvPr/>
        </p:nvSpPr>
        <p:spPr bwMode="auto">
          <a:xfrm>
            <a:off x="2941664" y="54493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3" name="Oval 542"/>
          <p:cNvSpPr/>
          <p:nvPr/>
        </p:nvSpPr>
        <p:spPr bwMode="auto">
          <a:xfrm>
            <a:off x="3134205" y="54493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4" name="Oval 543"/>
          <p:cNvSpPr/>
          <p:nvPr/>
        </p:nvSpPr>
        <p:spPr bwMode="auto">
          <a:xfrm>
            <a:off x="3326747" y="5448909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5" name="Oval 544"/>
          <p:cNvSpPr/>
          <p:nvPr/>
        </p:nvSpPr>
        <p:spPr bwMode="auto">
          <a:xfrm>
            <a:off x="3519288" y="5443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6" name="Oval 545"/>
          <p:cNvSpPr/>
          <p:nvPr/>
        </p:nvSpPr>
        <p:spPr bwMode="auto">
          <a:xfrm>
            <a:off x="3711830" y="5449376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7" name="Oval 546"/>
          <p:cNvSpPr/>
          <p:nvPr/>
        </p:nvSpPr>
        <p:spPr bwMode="auto">
          <a:xfrm>
            <a:off x="3904371" y="5443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8" name="Oval 547"/>
          <p:cNvSpPr/>
          <p:nvPr/>
        </p:nvSpPr>
        <p:spPr bwMode="auto">
          <a:xfrm>
            <a:off x="4096913" y="5443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9" name="Oval 548"/>
          <p:cNvSpPr/>
          <p:nvPr/>
        </p:nvSpPr>
        <p:spPr bwMode="auto">
          <a:xfrm>
            <a:off x="4289454" y="5443098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0" name="Oval 549"/>
          <p:cNvSpPr/>
          <p:nvPr/>
        </p:nvSpPr>
        <p:spPr bwMode="auto">
          <a:xfrm>
            <a:off x="4429317" y="5442045"/>
            <a:ext cx="57762" cy="6350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82" name="Straight Connector 481"/>
          <p:cNvCxnSpPr/>
          <p:nvPr/>
        </p:nvCxnSpPr>
        <p:spPr bwMode="auto">
          <a:xfrm flipV="1">
            <a:off x="1698542" y="2409825"/>
            <a:ext cx="806533" cy="10326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6" name="Straight Connector 485"/>
          <p:cNvCxnSpPr/>
          <p:nvPr/>
        </p:nvCxnSpPr>
        <p:spPr bwMode="auto">
          <a:xfrm flipV="1">
            <a:off x="2581275" y="2400300"/>
            <a:ext cx="152400" cy="16764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01" name="TextBox 500"/>
          <p:cNvSpPr txBox="1"/>
          <p:nvPr/>
        </p:nvSpPr>
        <p:spPr>
          <a:xfrm>
            <a:off x="1143000" y="1993075"/>
            <a:ext cx="298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Moving average windows (10x10 deg) and grid centers (5 deg spacing)</a:t>
            </a:r>
            <a:endParaRPr lang="en-US" sz="1200" b="1" dirty="0"/>
          </a:p>
        </p:txBody>
      </p:sp>
      <p:cxnSp>
        <p:nvCxnSpPr>
          <p:cNvPr id="483" name="Straight Connector 482"/>
          <p:cNvCxnSpPr/>
          <p:nvPr/>
        </p:nvCxnSpPr>
        <p:spPr bwMode="auto">
          <a:xfrm flipV="1">
            <a:off x="1618886" y="2403897"/>
            <a:ext cx="882733" cy="3047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85" name="Straight Connector 484"/>
          <p:cNvCxnSpPr/>
          <p:nvPr/>
        </p:nvCxnSpPr>
        <p:spPr bwMode="auto">
          <a:xfrm flipH="1" flipV="1">
            <a:off x="2743200" y="2429774"/>
            <a:ext cx="152400" cy="990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9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89" name="Straight Connector 488"/>
          <p:cNvCxnSpPr/>
          <p:nvPr/>
        </p:nvCxnSpPr>
        <p:spPr bwMode="auto">
          <a:xfrm flipH="1" flipV="1">
            <a:off x="2968035" y="2438401"/>
            <a:ext cx="875035" cy="16001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60" name="Rectangle 459"/>
          <p:cNvSpPr/>
          <p:nvPr/>
        </p:nvSpPr>
        <p:spPr bwMode="auto">
          <a:xfrm>
            <a:off x="2555533" y="4064065"/>
            <a:ext cx="1963923" cy="1460578"/>
          </a:xfrm>
          <a:prstGeom prst="rect">
            <a:avLst/>
          </a:prstGeom>
          <a:solidFill>
            <a:schemeClr val="bg2">
              <a:lumMod val="60000"/>
              <a:lumOff val="40000"/>
              <a:alpha val="45000"/>
            </a:schemeClr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88" name="Straight Connector 487"/>
          <p:cNvCxnSpPr/>
          <p:nvPr/>
        </p:nvCxnSpPr>
        <p:spPr bwMode="auto">
          <a:xfrm flipH="1" flipV="1">
            <a:off x="2962275" y="2428875"/>
            <a:ext cx="571500" cy="23622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84" name="Title 48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Improved </a:t>
            </a:r>
            <a:r>
              <a:rPr lang="en-US" sz="2800" dirty="0" err="1" smtClean="0"/>
              <a:t>MiRS</a:t>
            </a:r>
            <a:r>
              <a:rPr lang="en-US" sz="2800" dirty="0" smtClean="0"/>
              <a:t> a Priori State: </a:t>
            </a:r>
            <a:br>
              <a:rPr lang="en-US" sz="2800" dirty="0" smtClean="0"/>
            </a:br>
            <a:r>
              <a:rPr lang="en-US" sz="2800" dirty="0" smtClean="0"/>
              <a:t>Dynamic Mean Profile, Methodology</a:t>
            </a:r>
            <a:br>
              <a:rPr lang="en-US" sz="2800" dirty="0" smtClean="0"/>
            </a:br>
            <a:r>
              <a:rPr lang="en-US" sz="2800" dirty="0" smtClean="0"/>
              <a:t>(using ECMWF 6-hr analyses from 2012)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mirs.nesdis.noaa.gov/images/metopB/2014-07-27/mirs_adv_poes_metopB_ecmwf_glb_p2p_20140727_temp_stdv_vert_clear_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3200400" cy="2461846"/>
          </a:xfrm>
          <a:prstGeom prst="rect">
            <a:avLst/>
          </a:prstGeom>
          <a:noFill/>
        </p:spPr>
      </p:pic>
      <p:pic>
        <p:nvPicPr>
          <p:cNvPr id="9" name="Picture 7" descr="C:\Users\tislam\Desktop\2014-07-27_metopB_perf\mirs_adv_poes_metopB_ecmwf_glb_p2p_20140727_temp_stdv_vert_clear_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396154"/>
            <a:ext cx="3200400" cy="2461846"/>
          </a:xfrm>
          <a:prstGeom prst="rect">
            <a:avLst/>
          </a:prstGeom>
          <a:noFill/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MiRS</a:t>
            </a:r>
            <a:r>
              <a:rPr lang="en-US" sz="2800" dirty="0" smtClean="0"/>
              <a:t> Product Assessments: AMSUA/MHS Temperature Sounding (Clear)</a:t>
            </a:r>
            <a:endParaRPr lang="en-US" sz="2800" dirty="0"/>
          </a:p>
        </p:txBody>
      </p:sp>
      <p:sp>
        <p:nvSpPr>
          <p:cNvPr id="2590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E5749C-F18F-4786-8156-9AD00F412A7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89442" name="Picture 2" descr="C:\Users\tislam\Desktop\2014-07-27_metopB_out\mirs_adv_poes_metopB_amsuamhs_glb_20140727_temp_500mb_all_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96154"/>
            <a:ext cx="3200400" cy="2461846"/>
          </a:xfrm>
          <a:prstGeom prst="rect">
            <a:avLst/>
          </a:prstGeom>
          <a:noFill/>
        </p:spPr>
      </p:pic>
      <p:pic>
        <p:nvPicPr>
          <p:cNvPr id="189443" name="Picture 3" descr="C:\Users\tislam\Desktop\2014-07-27_metopB_perf\mirs_adv_poes_metopB_ecmwf_glb_20140727_temp_500mb_all_a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00200"/>
            <a:ext cx="3200400" cy="2461846"/>
          </a:xfrm>
          <a:prstGeom prst="rect">
            <a:avLst/>
          </a:prstGeom>
          <a:noFill/>
        </p:spPr>
      </p:pic>
      <p:pic>
        <p:nvPicPr>
          <p:cNvPr id="189447" name="Picture 7" descr="C:\Users\tislam\Desktop\2014-07-27_metopB_perf\mirs_adv_poes_metopB_ecmwf_glb_p2p_20140727_temp_950mb_clear_lnd_a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396154"/>
            <a:ext cx="3200400" cy="2461846"/>
          </a:xfrm>
          <a:prstGeom prst="rect">
            <a:avLst/>
          </a:prstGeom>
          <a:noFill/>
        </p:spPr>
      </p:pic>
      <p:pic>
        <p:nvPicPr>
          <p:cNvPr id="189451" name="Picture 11" descr="http://mirs.nesdis.noaa.gov/images/metopB/2014-07-27/mirs_adv_poes_metopB_ecmwf_glb_p2p_20140727_temp_950mb_clear_lnd_a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600200"/>
            <a:ext cx="3200400" cy="2461846"/>
          </a:xfrm>
          <a:prstGeom prst="rect">
            <a:avLst/>
          </a:prstGeom>
          <a:noFill/>
        </p:spPr>
      </p:pic>
      <p:sp>
        <p:nvSpPr>
          <p:cNvPr id="17" name="Text Placeholder 10"/>
          <p:cNvSpPr txBox="1">
            <a:spLocks/>
          </p:cNvSpPr>
          <p:nvPr/>
        </p:nvSpPr>
        <p:spPr>
          <a:xfrm>
            <a:off x="4572000" y="1295400"/>
            <a:ext cx="31242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</a:t>
            </a:r>
            <a:r>
              <a:rPr lang="en-US" sz="2000" b="1" kern="0" dirty="0" err="1" smtClean="0"/>
              <a:t>MetopB</a:t>
            </a:r>
            <a:r>
              <a:rPr lang="en-US" sz="2000" b="1" kern="0" dirty="0" smtClean="0"/>
              <a:t> HR v9.2</a:t>
            </a:r>
            <a:endParaRPr lang="en-US" sz="2000" b="1" kern="0" dirty="0"/>
          </a:p>
        </p:txBody>
      </p:sp>
      <p:sp>
        <p:nvSpPr>
          <p:cNvPr id="19" name="Text Placeholder 10"/>
          <p:cNvSpPr txBox="1">
            <a:spLocks/>
          </p:cNvSpPr>
          <p:nvPr/>
        </p:nvSpPr>
        <p:spPr>
          <a:xfrm>
            <a:off x="4572000" y="4114800"/>
            <a:ext cx="31242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</a:t>
            </a:r>
            <a:r>
              <a:rPr lang="en-US" sz="2000" b="1" kern="0" dirty="0" err="1" smtClean="0"/>
              <a:t>MetopB</a:t>
            </a:r>
            <a:r>
              <a:rPr lang="en-US" sz="2000" b="1" kern="0" dirty="0" smtClean="0"/>
              <a:t> HR v11</a:t>
            </a:r>
            <a:endParaRPr lang="en-US" sz="2000" b="1" kern="0" dirty="0"/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762000" y="1371600"/>
            <a:ext cx="16002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ECMWF</a:t>
            </a:r>
            <a:endParaRPr lang="en-US" sz="2000" b="1" kern="0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38200" y="4191000"/>
            <a:ext cx="16002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v11</a:t>
            </a:r>
            <a:endParaRPr lang="en-US" sz="2000" b="1" kern="0" dirty="0"/>
          </a:p>
        </p:txBody>
      </p:sp>
      <p:grpSp>
        <p:nvGrpSpPr>
          <p:cNvPr id="2" name="Group 21"/>
          <p:cNvGrpSpPr/>
          <p:nvPr/>
        </p:nvGrpSpPr>
        <p:grpSpPr>
          <a:xfrm>
            <a:off x="4343400" y="3581400"/>
            <a:ext cx="1447800" cy="2895600"/>
            <a:chOff x="4343400" y="3581400"/>
            <a:chExt cx="1447800" cy="2895600"/>
          </a:xfrm>
        </p:grpSpPr>
        <p:grpSp>
          <p:nvGrpSpPr>
            <p:cNvPr id="3" name="Group 17"/>
            <p:cNvGrpSpPr/>
            <p:nvPr/>
          </p:nvGrpSpPr>
          <p:grpSpPr>
            <a:xfrm>
              <a:off x="4419600" y="3581400"/>
              <a:ext cx="1371600" cy="1752600"/>
              <a:chOff x="4419600" y="3581400"/>
              <a:chExt cx="1371600" cy="1752600"/>
            </a:xfrm>
          </p:grpSpPr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4572000" y="4648200"/>
                <a:ext cx="1219200" cy="685800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Uncertainty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Reduced in v11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" name="Straight Arrow Connector 15"/>
              <p:cNvCxnSpPr>
                <a:stCxn id="14" idx="0"/>
              </p:cNvCxnSpPr>
              <p:nvPr/>
            </p:nvCxnSpPr>
            <p:spPr bwMode="auto">
              <a:xfrm flipH="1" flipV="1">
                <a:off x="4419600" y="3581400"/>
                <a:ext cx="762000" cy="106680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>
              <a:stCxn id="14" idx="4"/>
            </p:cNvCxnSpPr>
            <p:nvPr/>
          </p:nvCxnSpPr>
          <p:spPr bwMode="auto">
            <a:xfrm flipH="1">
              <a:off x="4343400" y="5334000"/>
              <a:ext cx="838200" cy="1143000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 bwMode="auto">
          <a:xfrm flipV="1">
            <a:off x="5181600" y="3048000"/>
            <a:ext cx="1981200" cy="16002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4"/>
          </p:cNvCxnSpPr>
          <p:nvPr/>
        </p:nvCxnSpPr>
        <p:spPr bwMode="auto">
          <a:xfrm flipV="1">
            <a:off x="5181600" y="5181600"/>
            <a:ext cx="2514600" cy="1524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400" y="6579880"/>
            <a:ext cx="304800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Agrees well with independent ECMWF analysis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16320" y="1676400"/>
            <a:ext cx="8382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Std dev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656" y="4495800"/>
            <a:ext cx="8382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Std dev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0" name="Text Placeholder 10"/>
          <p:cNvSpPr txBox="1">
            <a:spLocks/>
          </p:cNvSpPr>
          <p:nvPr/>
        </p:nvSpPr>
        <p:spPr>
          <a:xfrm>
            <a:off x="7620000" y="3124200"/>
            <a:ext cx="1371600" cy="304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1200" b="1" kern="0" dirty="0" smtClean="0"/>
              <a:t>Std dev: 4.2 K</a:t>
            </a:r>
            <a:endParaRPr lang="en-US" sz="1200" b="1" kern="0" dirty="0"/>
          </a:p>
        </p:txBody>
      </p:sp>
      <p:sp>
        <p:nvSpPr>
          <p:cNvPr id="31" name="Text Placeholder 10"/>
          <p:cNvSpPr txBox="1">
            <a:spLocks/>
          </p:cNvSpPr>
          <p:nvPr/>
        </p:nvSpPr>
        <p:spPr>
          <a:xfrm>
            <a:off x="7620000" y="5867400"/>
            <a:ext cx="1371600" cy="304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anchor="ctr">
            <a:normAutofit fontScale="92500" lnSpcReduction="10000"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1600" b="1" kern="0" dirty="0" smtClean="0"/>
              <a:t>Std dev:  3.0 K</a:t>
            </a:r>
            <a:endParaRPr lang="en-US" sz="1600" b="1" kern="0" dirty="0"/>
          </a:p>
        </p:txBody>
      </p:sp>
      <p:sp>
        <p:nvSpPr>
          <p:cNvPr id="32" name="TextBox 31"/>
          <p:cNvSpPr txBox="1"/>
          <p:nvPr/>
        </p:nvSpPr>
        <p:spPr>
          <a:xfrm>
            <a:off x="6266171" y="1714500"/>
            <a:ext cx="1066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T 950 </a:t>
            </a:r>
            <a:r>
              <a:rPr lang="en-US" sz="1200" b="1" dirty="0" err="1" smtClean="0">
                <a:solidFill>
                  <a:srgbClr val="000000"/>
                </a:solidFill>
              </a:rPr>
              <a:t>hPa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67450" y="4514850"/>
            <a:ext cx="1066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T 950 </a:t>
            </a:r>
            <a:r>
              <a:rPr lang="en-US" sz="1200" b="1" dirty="0" err="1" smtClean="0">
                <a:solidFill>
                  <a:srgbClr val="000000"/>
                </a:solidFill>
              </a:rPr>
              <a:t>hPa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1904" y="6019800"/>
            <a:ext cx="91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__Land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__Ocean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MiRS</a:t>
            </a:r>
            <a:r>
              <a:rPr lang="en-US" sz="2800" dirty="0" smtClean="0"/>
              <a:t> Product Assessments: AMSUA/MHS Temperature Sounding (Rainy)</a:t>
            </a:r>
            <a:endParaRPr lang="en-US" sz="2800" dirty="0"/>
          </a:p>
        </p:txBody>
      </p:sp>
      <p:sp>
        <p:nvSpPr>
          <p:cNvPr id="2590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E5749C-F18F-4786-8156-9AD00F412A74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90476" name="Picture 12" descr="http://mirs.nesdis.noaa.gov/images/metopB/2014-07-27/mirs_adv_poes_metopB_ecmwf_glb_p2p_20140727_temp_stdv_vert_rainy_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6754"/>
            <a:ext cx="3200400" cy="2461846"/>
          </a:xfrm>
          <a:prstGeom prst="rect">
            <a:avLst/>
          </a:prstGeom>
          <a:noFill/>
        </p:spPr>
      </p:pic>
      <p:pic>
        <p:nvPicPr>
          <p:cNvPr id="190477" name="Picture 13" descr="C:\Users\tislam\Desktop\2014-07-27_metopB_perf\mirs_adv_poes_metopB_ecmwf_glb_p2p_20140727_temp_stdv_vert_rainy_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96154"/>
            <a:ext cx="3200400" cy="2461846"/>
          </a:xfrm>
          <a:prstGeom prst="rect">
            <a:avLst/>
          </a:prstGeom>
          <a:noFill/>
        </p:spPr>
      </p:pic>
      <p:pic>
        <p:nvPicPr>
          <p:cNvPr id="190478" name="Picture 14" descr="C:\Users\tislam\Desktop\2014-07-27_metopB_perf\mirs_adv_poes_metopB_ecmwf_glb_p2p_20140727_temp_mean_vert_rainy_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396154"/>
            <a:ext cx="3200400" cy="2461846"/>
          </a:xfrm>
          <a:prstGeom prst="rect">
            <a:avLst/>
          </a:prstGeom>
          <a:noFill/>
        </p:spPr>
      </p:pic>
      <p:pic>
        <p:nvPicPr>
          <p:cNvPr id="190480" name="Picture 16" descr="http://mirs.nesdis.noaa.gov/images/metopB/2014-07-27/mirs_adv_poes_metopB_ecmwf_glb_p2p_20140727_temp_mean_vert_rainy_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576754"/>
            <a:ext cx="3200400" cy="2461846"/>
          </a:xfrm>
          <a:prstGeom prst="rect">
            <a:avLst/>
          </a:prstGeom>
          <a:noFill/>
        </p:spPr>
      </p:pic>
      <p:pic>
        <p:nvPicPr>
          <p:cNvPr id="190485" name="Picture 21" descr="http://mirs.nesdis.noaa.gov/images/metopB/2014-07-27/mirs_adv_poes_metopB_ecmwf_glb_p2p_20140727_temp_950mb_rainy_lnd_a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576754"/>
            <a:ext cx="3200400" cy="2461846"/>
          </a:xfrm>
          <a:prstGeom prst="rect">
            <a:avLst/>
          </a:prstGeom>
          <a:noFill/>
        </p:spPr>
      </p:pic>
      <p:pic>
        <p:nvPicPr>
          <p:cNvPr id="190486" name="Picture 22" descr="C:\Users\tislam\Desktop\2014-07-27_metopB_perf\mirs_adv_poes_metopB_ecmwf_glb_p2p_20140727_temp_950mb_rainy_lnd_a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396154"/>
            <a:ext cx="3200400" cy="2461846"/>
          </a:xfrm>
          <a:prstGeom prst="rect">
            <a:avLst/>
          </a:prstGeom>
          <a:noFill/>
        </p:spPr>
      </p:pic>
      <p:sp>
        <p:nvSpPr>
          <p:cNvPr id="12" name="Text Placeholder 10"/>
          <p:cNvSpPr txBox="1">
            <a:spLocks/>
          </p:cNvSpPr>
          <p:nvPr/>
        </p:nvSpPr>
        <p:spPr>
          <a:xfrm>
            <a:off x="3124200" y="1295400"/>
            <a:ext cx="31242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</a:t>
            </a:r>
            <a:r>
              <a:rPr lang="en-US" sz="2000" b="1" kern="0" dirty="0" err="1" smtClean="0"/>
              <a:t>MetopB</a:t>
            </a:r>
            <a:r>
              <a:rPr lang="en-US" sz="2000" b="1" kern="0" dirty="0" smtClean="0"/>
              <a:t> HR v9.2</a:t>
            </a:r>
            <a:endParaRPr lang="en-US" sz="2000" b="1" kern="0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3200400" y="4114800"/>
            <a:ext cx="31242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</a:t>
            </a:r>
            <a:r>
              <a:rPr lang="en-US" sz="2000" b="1" kern="0" dirty="0" err="1" smtClean="0"/>
              <a:t>MetopB</a:t>
            </a:r>
            <a:r>
              <a:rPr lang="en-US" sz="2000" b="1" kern="0" dirty="0" smtClean="0"/>
              <a:t> HR v11</a:t>
            </a:r>
            <a:endParaRPr lang="en-US" sz="2000" b="1" kern="0" dirty="0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2286000" y="5105400"/>
            <a:ext cx="1600200" cy="7620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Both Bias and </a:t>
            </a:r>
            <a:r>
              <a:rPr lang="en-US" sz="1200" b="1" dirty="0" err="1" smtClean="0">
                <a:solidFill>
                  <a:srgbClr val="000000"/>
                </a:solidFill>
              </a:rPr>
              <a:t>Stdv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reduced in v11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1676400"/>
            <a:ext cx="8382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Std dev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1673423"/>
            <a:ext cx="6858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Bias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4495800"/>
            <a:ext cx="6858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Bias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4495800"/>
            <a:ext cx="9144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Std dev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1600200" y="3657600"/>
            <a:ext cx="0" cy="28194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4876800" y="3657600"/>
            <a:ext cx="0" cy="28194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43800" y="3200400"/>
            <a:ext cx="14478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AFD00"/>
              </a:buClr>
              <a:buSzPct val="100000"/>
              <a:defRPr/>
            </a:pPr>
            <a:r>
              <a:rPr lang="en-US" sz="1400" b="1" kern="0" dirty="0" smtClean="0"/>
              <a:t>Std dev: 4.4 K</a:t>
            </a:r>
            <a:endParaRPr lang="en-US" sz="1400" b="1" kern="0" dirty="0"/>
          </a:p>
        </p:txBody>
      </p:sp>
      <p:sp>
        <p:nvSpPr>
          <p:cNvPr id="22" name="TextBox 21"/>
          <p:cNvSpPr txBox="1"/>
          <p:nvPr/>
        </p:nvSpPr>
        <p:spPr>
          <a:xfrm>
            <a:off x="7543800" y="6019800"/>
            <a:ext cx="13716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AFD00"/>
              </a:buClr>
              <a:buSzPct val="100000"/>
              <a:defRPr/>
            </a:pPr>
            <a:r>
              <a:rPr lang="en-US" sz="1400" b="1" kern="0" dirty="0" smtClean="0"/>
              <a:t>Std dev: 3.2 K</a:t>
            </a:r>
            <a:endParaRPr lang="en-US" sz="1400" b="1" kern="0" dirty="0"/>
          </a:p>
        </p:txBody>
      </p:sp>
      <p:sp>
        <p:nvSpPr>
          <p:cNvPr id="23" name="TextBox 22"/>
          <p:cNvSpPr txBox="1"/>
          <p:nvPr/>
        </p:nvSpPr>
        <p:spPr>
          <a:xfrm>
            <a:off x="6275696" y="1717344"/>
            <a:ext cx="1066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T 950 </a:t>
            </a:r>
            <a:r>
              <a:rPr lang="en-US" sz="1200" b="1" dirty="0" err="1" smtClean="0">
                <a:solidFill>
                  <a:srgbClr val="000000"/>
                </a:solidFill>
              </a:rPr>
              <a:t>hPa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4523601"/>
            <a:ext cx="1066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T 950 </a:t>
            </a:r>
            <a:r>
              <a:rPr lang="en-US" sz="1200" b="1" dirty="0" err="1" smtClean="0">
                <a:solidFill>
                  <a:srgbClr val="000000"/>
                </a:solidFill>
              </a:rPr>
              <a:t>hPa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0104" y="6019800"/>
            <a:ext cx="91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__Land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__Ocean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28" name="Picture 4" descr="http://mirs.nesdis.noaa.gov/images/f18/2014-08-15/mirs_adv_dmsp_f18_ecmwf_glb_p2p_20140815_wv_mean_vert_allcond_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96154"/>
            <a:ext cx="3200400" cy="2461846"/>
          </a:xfrm>
          <a:prstGeom prst="rect">
            <a:avLst/>
          </a:prstGeom>
          <a:noFill/>
        </p:spPr>
      </p:pic>
      <p:pic>
        <p:nvPicPr>
          <p:cNvPr id="845826" name="Picture 2" descr="http://mirs.nesdis.noaa.gov/images/f18/2014-08-15/mirs_adv_dmsp_f18_ecmwf_glb_p2p_20140815_wv_stdv_vert_allcond_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3200400" cy="2461846"/>
          </a:xfrm>
          <a:prstGeom prst="rect">
            <a:avLst/>
          </a:prstGeom>
          <a:noFill/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MiRS</a:t>
            </a:r>
            <a:r>
              <a:rPr lang="en-US" sz="3200" dirty="0" smtClean="0"/>
              <a:t> Product Assessments:</a:t>
            </a:r>
            <a:br>
              <a:rPr lang="en-US" sz="3200" dirty="0" smtClean="0"/>
            </a:br>
            <a:r>
              <a:rPr lang="en-US" sz="3200" dirty="0" smtClean="0"/>
              <a:t>SSMIS Water Vapor Sounding</a:t>
            </a:r>
            <a:endParaRPr lang="en-US" sz="3200" dirty="0"/>
          </a:p>
        </p:txBody>
      </p:sp>
      <p:sp>
        <p:nvSpPr>
          <p:cNvPr id="2590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E5749C-F18F-4786-8156-9AD00F412A74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410625" name="Picture 1" descr="C:\Users\tislam\Desktop\2014-08-15_f18_perf\mirs_adv_dmsp_f18_ecmwf_glb_p2p_20140815_wv_stdv_vert_allcond_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676400"/>
            <a:ext cx="3200400" cy="2461846"/>
          </a:xfrm>
          <a:prstGeom prst="rect">
            <a:avLst/>
          </a:prstGeom>
          <a:noFill/>
        </p:spPr>
      </p:pic>
      <p:pic>
        <p:nvPicPr>
          <p:cNvPr id="410630" name="Picture 6" descr="C:\Users\tislam\Desktop\2014-08-15_f18_perf\mirs_adv_dmsp_f18_ecmwf_glb_p2p_20140815_wv_mean_vert_allcond_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396154"/>
            <a:ext cx="3200400" cy="2461846"/>
          </a:xfrm>
          <a:prstGeom prst="rect">
            <a:avLst/>
          </a:prstGeom>
          <a:noFill/>
        </p:spPr>
      </p:pic>
      <p:pic>
        <p:nvPicPr>
          <p:cNvPr id="410635" name="Picture 11" descr="C:\Users\tislam\Desktop\2014-08-15_f17_newbias_perf\mirs_adv_dmsp_f17_ecmwf_glb_p2p_20140815_wv_mean_vert_allcond_a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396154"/>
            <a:ext cx="3200400" cy="2461846"/>
          </a:xfrm>
          <a:prstGeom prst="rect">
            <a:avLst/>
          </a:prstGeom>
          <a:noFill/>
        </p:spPr>
      </p:pic>
      <p:pic>
        <p:nvPicPr>
          <p:cNvPr id="410636" name="Picture 12" descr="C:\Users\tislam\Desktop\2014-08-15_f17_newbias_perf\mirs_adv_dmsp_f17_ecmwf_glb_p2p_20140815_wv_stdv_vert_allcond_a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676400"/>
            <a:ext cx="3200400" cy="2461846"/>
          </a:xfrm>
          <a:prstGeom prst="rect">
            <a:avLst/>
          </a:prstGeom>
          <a:noFill/>
        </p:spPr>
      </p:pic>
      <p:sp>
        <p:nvSpPr>
          <p:cNvPr id="12" name="Text Placeholder 10"/>
          <p:cNvSpPr txBox="1">
            <a:spLocks/>
          </p:cNvSpPr>
          <p:nvPr/>
        </p:nvSpPr>
        <p:spPr>
          <a:xfrm>
            <a:off x="304800" y="1371600"/>
            <a:ext cx="2666999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F18 LR v9.2</a:t>
            </a:r>
            <a:endParaRPr lang="en-US" sz="2000" b="1" kern="0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3352801" y="1371600"/>
            <a:ext cx="2666999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F18 HR v11</a:t>
            </a:r>
            <a:endParaRPr lang="en-US" sz="2000" b="1" kern="0" dirty="0"/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6324600" y="1371600"/>
            <a:ext cx="2666999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F17 HR v11</a:t>
            </a:r>
            <a:endParaRPr lang="en-US" sz="2000" b="1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2057400"/>
            <a:ext cx="8382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Std dev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4724400"/>
            <a:ext cx="68580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Bias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886200"/>
            <a:ext cx="63246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 Improved performance in v11 in lower troposphere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 F17 v11 performance is somewhat lower than F18 v11 due to F17 calibration issues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0104" y="6019800"/>
            <a:ext cx="91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__Land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__Ocean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MiRS</a:t>
            </a:r>
            <a:r>
              <a:rPr lang="en-US" dirty="0" smtClean="0"/>
              <a:t> Product Assessments:</a:t>
            </a:r>
            <a:br>
              <a:rPr lang="en-US" dirty="0" smtClean="0"/>
            </a:br>
            <a:r>
              <a:rPr lang="en-US" dirty="0" smtClean="0"/>
              <a:t>AMSUA/MHS TPW</a:t>
            </a:r>
            <a:endParaRPr lang="en-US" dirty="0"/>
          </a:p>
        </p:txBody>
      </p:sp>
      <p:sp>
        <p:nvSpPr>
          <p:cNvPr id="2590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E5749C-F18F-4786-8156-9AD00F412A74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36554" name="Picture 10" descr="http://mirs.nesdis.noaa.gov/images/metopB/2014-07-27/mirs_adv_poes_metopB_ecmwf_glb_p2p_20140727_tpw_allcond_all_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3200400" cy="2461846"/>
          </a:xfrm>
          <a:prstGeom prst="rect">
            <a:avLst/>
          </a:prstGeom>
          <a:noFill/>
        </p:spPr>
      </p:pic>
      <p:pic>
        <p:nvPicPr>
          <p:cNvPr id="236555" name="Picture 11" descr="C:\Users\tislam\Desktop\2014-07-27_metopB_perf\mirs_adv_poes_metopB_ecmwf_glb_p2p_20140727_tpw_allcond_all_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396154"/>
            <a:ext cx="3200400" cy="2461846"/>
          </a:xfrm>
          <a:prstGeom prst="rect">
            <a:avLst/>
          </a:prstGeom>
          <a:noFill/>
        </p:spPr>
      </p:pic>
      <p:pic>
        <p:nvPicPr>
          <p:cNvPr id="236557" name="Picture 13" descr="http://mirs.nesdis.noaa.gov/images/metopB/2014-07-27/mirs_adv_poes_metopB_ecmwf_glb_20140727_tpw_all_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0"/>
            <a:ext cx="3200400" cy="2461846"/>
          </a:xfrm>
          <a:prstGeom prst="rect">
            <a:avLst/>
          </a:prstGeom>
          <a:noFill/>
        </p:spPr>
      </p:pic>
      <p:pic>
        <p:nvPicPr>
          <p:cNvPr id="236558" name="Picture 14" descr="C:\Users\tislam\Desktop\2014-07-27_metopB_out\mirs_adv_poes_metopB_amsuamhs_glb_20140727_tpw_all_a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96154"/>
            <a:ext cx="3200400" cy="2461846"/>
          </a:xfrm>
          <a:prstGeom prst="rect">
            <a:avLst/>
          </a:prstGeom>
          <a:noFill/>
        </p:spPr>
      </p:pic>
      <p:sp>
        <p:nvSpPr>
          <p:cNvPr id="17" name="Text Placeholder 10"/>
          <p:cNvSpPr txBox="1">
            <a:spLocks/>
          </p:cNvSpPr>
          <p:nvPr/>
        </p:nvSpPr>
        <p:spPr>
          <a:xfrm>
            <a:off x="5943600" y="1314200"/>
            <a:ext cx="31242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</a:t>
            </a:r>
            <a:r>
              <a:rPr lang="en-US" sz="2000" b="1" kern="0" dirty="0" err="1" smtClean="0"/>
              <a:t>MetopB</a:t>
            </a:r>
            <a:r>
              <a:rPr lang="en-US" sz="2000" b="1" kern="0" dirty="0" smtClean="0"/>
              <a:t> HR v9.2</a:t>
            </a:r>
            <a:endParaRPr lang="en-US" sz="2000" b="1" kern="0" dirty="0"/>
          </a:p>
        </p:txBody>
      </p:sp>
      <p:sp>
        <p:nvSpPr>
          <p:cNvPr id="18" name="Text Placeholder 10"/>
          <p:cNvSpPr txBox="1">
            <a:spLocks/>
          </p:cNvSpPr>
          <p:nvPr/>
        </p:nvSpPr>
        <p:spPr>
          <a:xfrm>
            <a:off x="5943600" y="4121725"/>
            <a:ext cx="31242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</a:t>
            </a:r>
            <a:r>
              <a:rPr lang="en-US" sz="2000" b="1" kern="0" dirty="0" err="1" smtClean="0"/>
              <a:t>MetopB</a:t>
            </a:r>
            <a:r>
              <a:rPr lang="en-US" sz="2000" b="1" kern="0" dirty="0" smtClean="0"/>
              <a:t> HR v11</a:t>
            </a:r>
            <a:endParaRPr lang="en-US" sz="2000" b="1" kern="0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762000" y="1371600"/>
            <a:ext cx="16002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ECMWF</a:t>
            </a:r>
            <a:endParaRPr lang="en-US" sz="2000" b="1" kern="0" dirty="0"/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838200" y="4191000"/>
            <a:ext cx="16002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v11</a:t>
            </a:r>
            <a:endParaRPr lang="en-US" sz="2000" b="1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6428096"/>
            <a:ext cx="289560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Agrees well with independent ECMWF analysis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4724400" y="1676400"/>
            <a:ext cx="1371600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Bias: 0.69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Std dev: 3.80</a:t>
            </a:r>
            <a:endParaRPr lang="en-US" sz="2000" b="1" kern="0" dirty="0"/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4800600" y="4495800"/>
            <a:ext cx="1371600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Bias: 0.56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Std dev: 3.52</a:t>
            </a:r>
            <a:endParaRPr lang="en-US" sz="2000" b="1" kern="0" dirty="0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581400" y="3276600"/>
            <a:ext cx="1905000" cy="7620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Both Bias and Std Dev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reduced in v11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 descr="C:\Users\tislam\Pictures\Cap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95600"/>
            <a:ext cx="3657600" cy="2622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 Placeholder 10"/>
          <p:cNvSpPr txBox="1">
            <a:spLocks/>
          </p:cNvSpPr>
          <p:nvPr/>
        </p:nvSpPr>
        <p:spPr>
          <a:xfrm>
            <a:off x="457200" y="1610833"/>
            <a:ext cx="2895600" cy="1371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kern="0" dirty="0" smtClean="0"/>
              <a:t>CRTM </a:t>
            </a:r>
            <a:r>
              <a:rPr lang="en-US" kern="0" dirty="0" err="1" smtClean="0"/>
              <a:t>n_stream</a:t>
            </a:r>
            <a:r>
              <a:rPr lang="en-US" kern="0" dirty="0" smtClean="0"/>
              <a:t> sensitivity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kern="0" dirty="0" smtClean="0"/>
              <a:t>(impact on IWP)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endParaRPr lang="en-US" kern="0" dirty="0" smtClean="0"/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kern="0" dirty="0" err="1" smtClean="0"/>
              <a:t>MiRS</a:t>
            </a:r>
            <a:r>
              <a:rPr lang="en-US" kern="0" dirty="0" smtClean="0"/>
              <a:t> v9.2 uses </a:t>
            </a:r>
            <a:r>
              <a:rPr lang="en-US" kern="0" dirty="0" err="1" smtClean="0"/>
              <a:t>n_stream</a:t>
            </a:r>
            <a:r>
              <a:rPr lang="en-US" kern="0" dirty="0" smtClean="0"/>
              <a:t>=2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kern="0" dirty="0" err="1" smtClean="0"/>
              <a:t>MiRS</a:t>
            </a:r>
            <a:r>
              <a:rPr lang="en-US" kern="0" dirty="0" smtClean="0"/>
              <a:t> v11 uses </a:t>
            </a:r>
            <a:r>
              <a:rPr lang="en-US" kern="0" dirty="0" err="1" smtClean="0"/>
              <a:t>n_stream</a:t>
            </a:r>
            <a:r>
              <a:rPr lang="en-US" kern="0" dirty="0" smtClean="0"/>
              <a:t>=4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endParaRPr lang="en-US" kern="0" dirty="0" smtClean="0"/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endParaRPr lang="en-US" kern="0" dirty="0" smtClean="0"/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endParaRPr lang="en-US" kern="0" dirty="0"/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772400" y="2895600"/>
            <a:ext cx="1371600" cy="11430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50K difference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between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srgbClr val="000000"/>
                </a:solidFill>
              </a:rPr>
              <a:t>n_stream</a:t>
            </a:r>
            <a:r>
              <a:rPr lang="en-US" sz="1200" dirty="0" smtClean="0">
                <a:solidFill>
                  <a:srgbClr val="000000"/>
                </a:solidFill>
              </a:rPr>
              <a:t> 2 and 4/6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At 190 GHz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 rot="2537581">
            <a:off x="7744079" y="3827414"/>
            <a:ext cx="228600" cy="457200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200400"/>
            <a:ext cx="2895600" cy="31085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n_stream</a:t>
            </a:r>
            <a:r>
              <a:rPr lang="en-US" sz="1400" dirty="0" smtClean="0">
                <a:solidFill>
                  <a:srgbClr val="000000"/>
                </a:solidFill>
              </a:rPr>
              <a:t>=2 and </a:t>
            </a:r>
            <a:r>
              <a:rPr lang="en-US" sz="1400" dirty="0" err="1" smtClean="0">
                <a:solidFill>
                  <a:srgbClr val="000000"/>
                </a:solidFill>
              </a:rPr>
              <a:t>n_stream</a:t>
            </a:r>
            <a:r>
              <a:rPr lang="en-US" sz="1400" dirty="0" smtClean="0">
                <a:solidFill>
                  <a:srgbClr val="000000"/>
                </a:solidFill>
              </a:rPr>
              <a:t>=4 have significant differences in TB simulation for high-freq channels (where scattering is larger)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 use of </a:t>
            </a:r>
            <a:r>
              <a:rPr lang="en-US" sz="1400" dirty="0" err="1" smtClean="0">
                <a:solidFill>
                  <a:srgbClr val="000000"/>
                </a:solidFill>
              </a:rPr>
              <a:t>n_stream</a:t>
            </a:r>
            <a:r>
              <a:rPr lang="en-US" sz="1400" dirty="0" smtClean="0">
                <a:solidFill>
                  <a:srgbClr val="000000"/>
                </a:solidFill>
              </a:rPr>
              <a:t> = 2 is not accurate enough with CRTM 2.1.1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/>
              <a:t>less iterations</a:t>
            </a:r>
            <a:r>
              <a:rPr lang="en-US" sz="1400" dirty="0" smtClean="0"/>
              <a:t>, lower </a:t>
            </a:r>
            <a:r>
              <a:rPr lang="en-US" sz="1400" dirty="0" err="1" smtClean="0"/>
              <a:t>chisq</a:t>
            </a:r>
            <a:r>
              <a:rPr lang="en-US" sz="1400" dirty="0" smtClean="0"/>
              <a:t>, and </a:t>
            </a:r>
            <a:r>
              <a:rPr lang="en-US" sz="1400" b="1" dirty="0" smtClean="0"/>
              <a:t>better fit to TBs</a:t>
            </a:r>
            <a:r>
              <a:rPr lang="en-US" sz="1400" dirty="0" smtClean="0"/>
              <a:t> in v11 using </a:t>
            </a:r>
            <a:r>
              <a:rPr lang="en-US" sz="1400" dirty="0" err="1" smtClean="0"/>
              <a:t>n_streams</a:t>
            </a:r>
            <a:r>
              <a:rPr lang="en-US" sz="1400" dirty="0" smtClean="0"/>
              <a:t> = 4 (only slight increase in overall computational cost.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3581400"/>
            <a:ext cx="685800" cy="2462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chemeClr val="accent2"/>
                </a:solidFill>
              </a:rPr>
              <a:t>n_st</a:t>
            </a:r>
            <a:r>
              <a:rPr lang="en-US" sz="1000" b="1" dirty="0" smtClean="0">
                <a:solidFill>
                  <a:schemeClr val="accent2"/>
                </a:solidFill>
              </a:rPr>
              <a:t> = 2</a:t>
            </a:r>
            <a:endParaRPr lang="en-US" sz="10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572000"/>
            <a:ext cx="685800" cy="2462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rgbClr val="00B0F0"/>
                </a:solidFill>
              </a:rPr>
              <a:t>n_st</a:t>
            </a:r>
            <a:r>
              <a:rPr lang="en-US" sz="1000" b="1" dirty="0" smtClean="0">
                <a:solidFill>
                  <a:srgbClr val="00B0F0"/>
                </a:solidFill>
              </a:rPr>
              <a:t> = 4</a:t>
            </a:r>
            <a:endParaRPr lang="en-US" sz="1000" b="1" dirty="0">
              <a:solidFill>
                <a:srgbClr val="00B0F0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 bwMode="auto">
          <a:xfrm flipV="1">
            <a:off x="6819900" y="4343400"/>
            <a:ext cx="3429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01152" y="2080736"/>
            <a:ext cx="3733800" cy="7386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TB simulation for different AMSU/MHS channels using </a:t>
            </a:r>
            <a:r>
              <a:rPr lang="en-US" sz="1400" b="1" dirty="0" err="1" smtClean="0"/>
              <a:t>n_streams</a:t>
            </a:r>
            <a:r>
              <a:rPr lang="en-US" sz="1400" b="1" dirty="0" smtClean="0"/>
              <a:t> 2 and 4 in CRTM 2.1.1</a:t>
            </a:r>
            <a:endParaRPr lang="en-US" sz="1400" b="1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MiRS</a:t>
            </a:r>
            <a:r>
              <a:rPr lang="en-US" dirty="0" smtClean="0"/>
              <a:t>/CRTM handling of Ice Scattering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4F81BD">
                    <a:lumMod val="75000"/>
                  </a:srgbClr>
                </a:solidFill>
              </a:rPr>
              <a:t>MiRS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 Product Assessments: </a:t>
            </a:r>
            <a:br>
              <a:rPr lang="en-US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Ice Water Path</a:t>
            </a:r>
            <a:endParaRPr lang="en-US" sz="3200" dirty="0" smtClean="0"/>
          </a:p>
        </p:txBody>
      </p:sp>
      <p:grpSp>
        <p:nvGrpSpPr>
          <p:cNvPr id="4" name="Group 24"/>
          <p:cNvGrpSpPr/>
          <p:nvPr/>
        </p:nvGrpSpPr>
        <p:grpSpPr>
          <a:xfrm>
            <a:off x="0" y="4267200"/>
            <a:ext cx="3657600" cy="2590800"/>
            <a:chOff x="0" y="5104165"/>
            <a:chExt cx="3558746" cy="26683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4165"/>
              <a:ext cx="3558746" cy="2668319"/>
            </a:xfrm>
            <a:prstGeom prst="rect">
              <a:avLst/>
            </a:prstGeom>
          </p:spPr>
        </p:pic>
        <p:sp>
          <p:nvSpPr>
            <p:cNvPr id="7" name="Text Placeholder 10"/>
            <p:cNvSpPr txBox="1">
              <a:spLocks/>
            </p:cNvSpPr>
            <p:nvPr/>
          </p:nvSpPr>
          <p:spPr>
            <a:xfrm>
              <a:off x="990600" y="5486400"/>
              <a:ext cx="2286000" cy="68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normAutofit lnSpcReduction="10000"/>
            </a:bodyPr>
            <a:lstStyle/>
            <a:p>
              <a:pPr marL="342900" indent="-3429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defRPr/>
              </a:pPr>
              <a:r>
                <a:rPr lang="en-US" sz="2000" b="1" kern="0" dirty="0" smtClean="0">
                  <a:solidFill>
                    <a:srgbClr val="FFFF00"/>
                  </a:solidFill>
                </a:rPr>
                <a:t>MM5 simulation IWP</a:t>
              </a:r>
              <a:endParaRPr lang="en-US" sz="2000" b="1" kern="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0" y="1524000"/>
            <a:ext cx="3657600" cy="2667000"/>
            <a:chOff x="2438400" y="1600200"/>
            <a:chExt cx="4572000" cy="34280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0" y="1600200"/>
              <a:ext cx="4572000" cy="3428049"/>
            </a:xfrm>
            <a:prstGeom prst="rect">
              <a:avLst/>
            </a:prstGeom>
          </p:spPr>
        </p:pic>
        <p:sp>
          <p:nvSpPr>
            <p:cNvPr id="10" name="Text Placeholder 10"/>
            <p:cNvSpPr txBox="1">
              <a:spLocks/>
            </p:cNvSpPr>
            <p:nvPr/>
          </p:nvSpPr>
          <p:spPr>
            <a:xfrm>
              <a:off x="3810000" y="4190049"/>
              <a:ext cx="1524000" cy="381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>
              <a:normAutofit fontScale="77500" lnSpcReduction="20000"/>
            </a:bodyPr>
            <a:lstStyle/>
            <a:p>
              <a:pPr marL="342900" indent="-3429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defRPr/>
              </a:pPr>
              <a:r>
                <a:rPr lang="en-US" sz="2000" b="1" kern="0" dirty="0" err="1" smtClean="0">
                  <a:solidFill>
                    <a:srgbClr val="FFFF00"/>
                  </a:solidFill>
                </a:rPr>
                <a:t>MiRS</a:t>
              </a:r>
              <a:r>
                <a:rPr lang="en-US" sz="2000" b="1" kern="0" dirty="0" smtClean="0">
                  <a:solidFill>
                    <a:srgbClr val="FFFF00"/>
                  </a:solidFill>
                </a:rPr>
                <a:t> v11</a:t>
              </a:r>
              <a:endParaRPr lang="en-US" sz="2000" b="1" kern="0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3048000" y="2208849"/>
              <a:ext cx="1524000" cy="381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normAutofit fontScale="77500" lnSpcReduction="20000"/>
            </a:bodyPr>
            <a:lstStyle/>
            <a:p>
              <a:pPr marL="342900" indent="-3429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00000"/>
                <a:defRPr/>
              </a:pPr>
              <a:r>
                <a:rPr lang="en-US" sz="2000" b="1" kern="0" dirty="0" err="1" smtClean="0">
                  <a:solidFill>
                    <a:srgbClr val="FFFF00"/>
                  </a:solidFill>
                </a:rPr>
                <a:t>MiRS</a:t>
              </a:r>
              <a:r>
                <a:rPr lang="en-US" sz="2000" b="1" kern="0" dirty="0" smtClean="0">
                  <a:solidFill>
                    <a:srgbClr val="FFFF00"/>
                  </a:solidFill>
                </a:rPr>
                <a:t> v9.2</a:t>
              </a:r>
              <a:endParaRPr lang="en-US" sz="2000" b="1" kern="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38600" y="5386450"/>
            <a:ext cx="3962400" cy="14157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MiRS</a:t>
            </a:r>
            <a:r>
              <a:rPr lang="en-US" sz="1400" b="1" dirty="0" smtClean="0">
                <a:solidFill>
                  <a:srgbClr val="000000"/>
                </a:solidFill>
              </a:rPr>
              <a:t> v9.2 underestimated IWP quantities relative to ground-based measurements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4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MiRS</a:t>
            </a:r>
            <a:r>
              <a:rPr lang="en-US" sz="1400" b="1" dirty="0" smtClean="0">
                <a:solidFill>
                  <a:srgbClr val="000000"/>
                </a:solidFill>
              </a:rPr>
              <a:t> v11 IWP magnitudes now more physically realistic, and agrees well with MM5 simulation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523999"/>
            <a:ext cx="4114800" cy="380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191000" y="3657600"/>
            <a:ext cx="1710431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</a:rPr>
              <a:t>MiRS</a:t>
            </a:r>
            <a:r>
              <a:rPr lang="en-US" sz="1200" b="1" dirty="0" smtClean="0">
                <a:solidFill>
                  <a:srgbClr val="000000"/>
                </a:solidFill>
              </a:rPr>
              <a:t> v9.2 IWP ~ 10 x lower than DARDAR radar-</a:t>
            </a:r>
            <a:r>
              <a:rPr lang="en-US" sz="1200" b="1" dirty="0" err="1" smtClean="0">
                <a:solidFill>
                  <a:srgbClr val="000000"/>
                </a:solidFill>
              </a:rPr>
              <a:t>lidar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/>
          <p:cNvCxnSpPr>
            <a:stCxn id="29" idx="0"/>
          </p:cNvCxnSpPr>
          <p:nvPr/>
        </p:nvCxnSpPr>
        <p:spPr bwMode="auto">
          <a:xfrm flipV="1">
            <a:off x="5046216" y="2667000"/>
            <a:ext cx="3488184" cy="9906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4250" y="4872335"/>
            <a:ext cx="13716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From </a:t>
            </a:r>
            <a:r>
              <a:rPr lang="en-US" sz="1200" i="1" dirty="0" err="1" smtClean="0"/>
              <a:t>Eliasson</a:t>
            </a:r>
            <a:r>
              <a:rPr lang="en-US" sz="1200" i="1" dirty="0" smtClean="0"/>
              <a:t> et al. (JGR, 2013) </a:t>
            </a:r>
            <a:endParaRPr lang="en-US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959423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94070" y="3962400"/>
            <a:ext cx="487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3.5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6623446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4070" y="66264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3.5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1524000"/>
            <a:ext cx="914400" cy="2769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IWP (mm)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4263102"/>
            <a:ext cx="914400" cy="2769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IWP (mm)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tislam\Desktop\mirs_adv_poes_metopB_trmm_2A12_hist_p2p_20140711_rr_sea_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572000" cy="3516923"/>
          </a:xfrm>
          <a:prstGeom prst="rect">
            <a:avLst/>
          </a:prstGeom>
          <a:noFill/>
        </p:spPr>
      </p:pic>
      <p:pic>
        <p:nvPicPr>
          <p:cNvPr id="6" name="Picture 2" descr="http://mirs.nesdis.noaa.gov/images/metopB/2014-07-11/mirs_adv_poes_metopB_trmm_2A12_hist_p2p_20140711_rr_sea_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4572000" cy="3516923"/>
          </a:xfrm>
          <a:prstGeom prst="rect">
            <a:avLst/>
          </a:prstGeom>
          <a:noFill/>
        </p:spPr>
      </p:pic>
      <p:sp>
        <p:nvSpPr>
          <p:cNvPr id="7" name="Text Placeholder 10"/>
          <p:cNvSpPr txBox="1">
            <a:spLocks/>
          </p:cNvSpPr>
          <p:nvPr/>
        </p:nvSpPr>
        <p:spPr>
          <a:xfrm>
            <a:off x="4721225" y="1600200"/>
            <a:ext cx="4041775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</a:t>
            </a:r>
            <a:r>
              <a:rPr lang="en-US" sz="2000" b="1" kern="0" dirty="0" err="1" smtClean="0"/>
              <a:t>MetopB</a:t>
            </a:r>
            <a:r>
              <a:rPr lang="en-US" sz="2000" b="1" kern="0" dirty="0" smtClean="0"/>
              <a:t> HR v11</a:t>
            </a:r>
            <a:endParaRPr lang="en-US" sz="2000" b="1" kern="0" dirty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228600" y="1600200"/>
            <a:ext cx="4041775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</a:t>
            </a:r>
            <a:r>
              <a:rPr lang="en-US" sz="2000" b="1" kern="0" dirty="0" err="1" smtClean="0"/>
              <a:t>MetopB</a:t>
            </a:r>
            <a:r>
              <a:rPr lang="en-US" sz="2000" b="1" kern="0" dirty="0" smtClean="0"/>
              <a:t> HR v9.2</a:t>
            </a:r>
            <a:endParaRPr lang="en-US" sz="2000" b="1" kern="0" dirty="0"/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2209800" y="2819400"/>
            <a:ext cx="2057400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Mean </a:t>
            </a: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v9.2 = 0.06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Mean TRMM = 0.09</a:t>
            </a:r>
            <a:endParaRPr lang="en-US" sz="2000" b="1" kern="0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6781800" y="2743200"/>
            <a:ext cx="2057400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Mean </a:t>
            </a: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v11 = 0.09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Mean TRMM = 0.09</a:t>
            </a:r>
            <a:endParaRPr lang="en-US" sz="2000" b="1" kern="0" dirty="0"/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6400800" y="5562600"/>
            <a:ext cx="2743200" cy="685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2 year assessment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period (2009-2014)</a:t>
            </a:r>
            <a:endParaRPr lang="en-US" sz="2000" b="1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562600"/>
            <a:ext cx="5486400" cy="107721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kern="0" dirty="0" smtClean="0"/>
              <a:t> </a:t>
            </a:r>
            <a:r>
              <a:rPr lang="en-US" sz="1600" kern="0" dirty="0" err="1" smtClean="0"/>
              <a:t>MiRS</a:t>
            </a:r>
            <a:r>
              <a:rPr lang="en-US" sz="1600" kern="0" dirty="0" smtClean="0"/>
              <a:t> v11 rain rate retrieval is now in better agreement with TRMM 2A12 as compared to v9.2 retrieval.</a:t>
            </a:r>
          </a:p>
          <a:p>
            <a:pPr>
              <a:buFont typeface="Arial" pitchFamily="34" charset="0"/>
              <a:buChar char="•"/>
            </a:pPr>
            <a:r>
              <a:rPr lang="en-US" sz="1600" kern="0" dirty="0" smtClean="0"/>
              <a:t> Sample mean and std dev between </a:t>
            </a:r>
            <a:r>
              <a:rPr lang="en-US" sz="1600" kern="0" dirty="0" err="1" smtClean="0"/>
              <a:t>MiRS</a:t>
            </a:r>
            <a:r>
              <a:rPr lang="en-US" sz="1600" kern="0" dirty="0" smtClean="0"/>
              <a:t> and TRMM 2A12 also in better agreement in v11 than in v9.2</a:t>
            </a:r>
            <a:endParaRPr lang="en-US" sz="1600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MiRS</a:t>
            </a:r>
            <a:r>
              <a:rPr lang="en-US" sz="3600" dirty="0" smtClean="0"/>
              <a:t> Product Assessments: </a:t>
            </a:r>
            <a:br>
              <a:rPr lang="en-US" sz="3600" dirty="0" smtClean="0"/>
            </a:br>
            <a:r>
              <a:rPr lang="en-US" sz="3600" dirty="0" smtClean="0"/>
              <a:t>Rain Rate  (vs. TRMM 2A12)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MiRS</a:t>
            </a:r>
            <a:r>
              <a:rPr lang="en-US" sz="3200" dirty="0" smtClean="0"/>
              <a:t> Product Assessments:</a:t>
            </a:r>
            <a:br>
              <a:rPr lang="en-US" sz="3200" dirty="0" smtClean="0"/>
            </a:br>
            <a:r>
              <a:rPr lang="en-US" sz="3200" dirty="0" smtClean="0"/>
              <a:t>Rain Rate (vs. Stage-IV gauge-radar)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0BD0-89C8-408A-9634-2313D5667D2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99010" name="Picture 2" descr="C:\Users\tislam\Desktop\mirs_adv_poes_n18_st4_conus_p2p_20140711_rr_lnd_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57754"/>
            <a:ext cx="3200400" cy="2461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9012" name="Picture 4" descr="http://mirs.nesdis.noaa.gov/images/st4/n18/2014-07-11/mirs_adv_poes_n18_st4_conus_p2p_20140711_rr_lnd_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57754"/>
            <a:ext cx="3200400" cy="2461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9014" name="Picture 6" descr="http://mirs.nesdis.noaa.gov/images/st4/n18/2014-07-11/mirs_adv_poes_n18_st4_conus_hist_p2p_20140711_rr_lnd_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396154"/>
            <a:ext cx="3200400" cy="2461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9015" name="Picture 7" descr="C:\Users\tislam\Desktop\mirs_adv_poes_n18_st4_conus_hist_p2p_20140711_rr_lnd_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396154"/>
            <a:ext cx="3200400" cy="2461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2057400" y="2133600"/>
            <a:ext cx="1371600" cy="533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1400" b="1" kern="0" dirty="0" err="1" smtClean="0"/>
              <a:t>Corr</a:t>
            </a:r>
            <a:r>
              <a:rPr lang="en-US" sz="1400" b="1" kern="0" dirty="0" smtClean="0"/>
              <a:t>: 0.48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1400" b="1" kern="0" dirty="0" smtClean="0"/>
              <a:t>RMSE:  0.57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endParaRPr lang="en-US" sz="1400" b="1" kern="0" dirty="0"/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7772400" y="2133600"/>
            <a:ext cx="1371600" cy="533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1400" b="1" kern="0" dirty="0" err="1" smtClean="0"/>
              <a:t>Corr</a:t>
            </a:r>
            <a:r>
              <a:rPr lang="en-US" sz="1400" b="1" kern="0" dirty="0" smtClean="0"/>
              <a:t>: 0.60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1400" b="1" kern="0" dirty="0" smtClean="0"/>
              <a:t>RMSE:  0.48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endParaRPr lang="en-US" sz="1400" b="1" kern="0" dirty="0"/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3352800" y="5334000"/>
            <a:ext cx="24384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5 year assessment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period (2009-2014)</a:t>
            </a:r>
            <a:endParaRPr lang="en-US" sz="2000" b="1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3388425" y="3429000"/>
            <a:ext cx="2362200" cy="14773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kern="0" dirty="0" smtClean="0"/>
              <a:t> Significantly improved RR in </a:t>
            </a:r>
            <a:r>
              <a:rPr lang="en-US" sz="1800" b="1" kern="0" dirty="0" err="1" smtClean="0"/>
              <a:t>MiRS</a:t>
            </a:r>
            <a:r>
              <a:rPr lang="en-US" sz="1800" b="1" kern="0" dirty="0" smtClean="0"/>
              <a:t> v11</a:t>
            </a:r>
          </a:p>
          <a:p>
            <a:pPr>
              <a:buFont typeface="Arial" pitchFamily="34" charset="0"/>
              <a:buChar char="•"/>
            </a:pPr>
            <a:r>
              <a:rPr lang="en-US" b="1" kern="0" dirty="0" smtClean="0"/>
              <a:t>Better agreement in low intensities</a:t>
            </a:r>
            <a:endParaRPr lang="en-US" sz="1800" b="1" kern="0" dirty="0" smtClean="0"/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4873625" y="1600200"/>
            <a:ext cx="4041775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N18 LR v11</a:t>
            </a:r>
            <a:endParaRPr lang="en-US" sz="2000" b="1" kern="0" dirty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228600" y="1600200"/>
            <a:ext cx="4041775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N18 LR v9.2</a:t>
            </a:r>
            <a:endParaRPr lang="en-US" sz="2000" b="1" kern="0" dirty="0"/>
          </a:p>
        </p:txBody>
      </p:sp>
      <p:sp>
        <p:nvSpPr>
          <p:cNvPr id="17" name="Oval 16"/>
          <p:cNvSpPr/>
          <p:nvPr/>
        </p:nvSpPr>
        <p:spPr bwMode="auto">
          <a:xfrm rot="1596526">
            <a:off x="589340" y="5082040"/>
            <a:ext cx="2114548" cy="7498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 rot="1596526">
            <a:off x="6456737" y="5310640"/>
            <a:ext cx="2114548" cy="7498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45" name="Picture 5" descr="https://ci3.googleusercontent.com/proxy/lahhVs2jvIbFvRd0j1K53geeZR9s4mvc3QiJcmwONClSf5tTYdv6NeNFkt9p69dOdw33ysjuNIxBMUHaU4QUrK5HW4fjaoyRTDPiJrV0EguiJ4xYDLl7OMLvrFXGOSLGkD27On-SdbgeoVueLpwzKcQOEYNrmLQNP1DB30Kk3Q=s0-d-e1-ft#http://www.mmm.ucar.edu/imagearchive1/RadarComposites/mid_atlantic/20140704/mid_atlantic_2014070407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57700"/>
            <a:ext cx="3200400" cy="2400300"/>
          </a:xfrm>
          <a:prstGeom prst="rect">
            <a:avLst/>
          </a:prstGeom>
          <a:noFill/>
        </p:spPr>
      </p:pic>
      <p:pic>
        <p:nvPicPr>
          <p:cNvPr id="880642" name="Picture 2" descr="C:\Users\tislam\Desktop\mirs_adv_poes_n19_amsuamhs_trop_20140704_rr_all_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82262"/>
            <a:ext cx="3657600" cy="2813538"/>
          </a:xfrm>
          <a:prstGeom prst="rect">
            <a:avLst/>
          </a:prstGeom>
          <a:noFill/>
        </p:spPr>
      </p:pic>
      <p:pic>
        <p:nvPicPr>
          <p:cNvPr id="880643" name="Picture 3" descr="C:\Users\tislam\Desktop\mirs_adv_poes_n19_amsuamhs_trop_20140704_rr_all_ds_h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682262"/>
            <a:ext cx="3657600" cy="2813538"/>
          </a:xfrm>
          <a:prstGeom prst="rect">
            <a:avLst/>
          </a:prstGeom>
          <a:noFill/>
        </p:spPr>
      </p:pic>
      <p:sp>
        <p:nvSpPr>
          <p:cNvPr id="13" name="Text Placeholder 10"/>
          <p:cNvSpPr txBox="1">
            <a:spLocks/>
          </p:cNvSpPr>
          <p:nvPr/>
        </p:nvSpPr>
        <p:spPr>
          <a:xfrm>
            <a:off x="5102225" y="1385248"/>
            <a:ext cx="4041775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N19 HR v11</a:t>
            </a:r>
            <a:endParaRPr lang="en-US" sz="2000" b="1" kern="0" dirty="0"/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0" y="1385248"/>
            <a:ext cx="4041775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FAFD00"/>
              </a:buClr>
              <a:buSzPct val="100000"/>
              <a:defRPr/>
            </a:pPr>
            <a:r>
              <a:rPr lang="en-US" sz="2000" b="1" kern="0" dirty="0" err="1" smtClean="0"/>
              <a:t>MiRS</a:t>
            </a:r>
            <a:r>
              <a:rPr lang="en-US" sz="2000" b="1" kern="0" dirty="0" smtClean="0"/>
              <a:t> N19 LR v11</a:t>
            </a:r>
            <a:endParaRPr lang="en-US" sz="2000" b="1" kern="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304800" y="4572000"/>
            <a:ext cx="1219199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NEXRAD</a:t>
            </a:r>
            <a:endParaRPr lang="en-US" sz="2000" b="1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4876800"/>
            <a:ext cx="4800600" cy="107721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Small-scale precipitation features are now captured in HR with increased dynamic range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Smooth transition of rain across coastlines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/>
              <a:t>Generally, in agreement with NEXRAD  radar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6200" y="1871246"/>
            <a:ext cx="1295400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2014-07-04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N19 LR vs. HR Rain Rate (Hurricane Arthur)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MiRS</a:t>
            </a:r>
            <a:r>
              <a:rPr lang="en-US" sz="2800" dirty="0" smtClean="0"/>
              <a:t> overview</a:t>
            </a:r>
          </a:p>
          <a:p>
            <a:r>
              <a:rPr lang="en-US" sz="2800" dirty="0" smtClean="0"/>
              <a:t>Algorithm/Science Improvements</a:t>
            </a:r>
          </a:p>
          <a:p>
            <a:r>
              <a:rPr lang="en-US" sz="2800" dirty="0" smtClean="0"/>
              <a:t>Product Assessments (Improved retrieval)</a:t>
            </a:r>
          </a:p>
          <a:p>
            <a:r>
              <a:rPr lang="en-US" sz="2800" dirty="0" smtClean="0"/>
              <a:t>Applications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314" name="Picture 2" descr="MSPPS monthly hydrological product composite derived from NOAA-15 AMSU for January 200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43300"/>
            <a:ext cx="513397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MiRS</a:t>
            </a:r>
            <a:r>
              <a:rPr lang="en-US" dirty="0" smtClean="0"/>
              <a:t> SAPHIR Water Vapor Sounding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9724D-DEEE-463F-9454-E91C7FCE7D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114800" cy="4939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453244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Ch 1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472873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Ch 2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04085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Ch 3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25482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Ch 4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46879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Ch 5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571202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Ch 6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2286000"/>
            <a:ext cx="27432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pitchFamily="18" charset="2"/>
              <a:buChar char="·"/>
            </a:pPr>
            <a:r>
              <a:rPr lang="en-US" sz="1600" b="1" kern="0" dirty="0" smtClean="0">
                <a:solidFill>
                  <a:srgbClr val="FF0000"/>
                </a:solidFill>
                <a:latin typeface="Arial"/>
              </a:rPr>
              <a:t>Note lack of surface-sensitive channels</a:t>
            </a:r>
          </a:p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pitchFamily="18" charset="2"/>
              <a:buChar char="·"/>
            </a:pPr>
            <a:r>
              <a:rPr lang="en-US" sz="1600" b="1" kern="0" dirty="0" smtClean="0">
                <a:solidFill>
                  <a:srgbClr val="FF0000"/>
                </a:solidFill>
                <a:latin typeface="Arial"/>
              </a:rPr>
              <a:t>Only channel 6 has any signal from surface (mainly in dry atmospheres)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4572000" cy="344103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00600" y="5257800"/>
            <a:ext cx="3810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Dynamic background helps the retrieval because of limited information content, especially on lower troposphere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1600200"/>
            <a:ext cx="1752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Against ECMWF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3429000"/>
            <a:ext cx="1066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Global a priori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8077200" y="3705999"/>
            <a:ext cx="152400" cy="256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48400" y="2971800"/>
            <a:ext cx="1219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Dynamic a priori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 flipH="1">
            <a:off x="6248400" y="3248799"/>
            <a:ext cx="609600" cy="408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715000"/>
            <a:ext cx="7543800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Independent assessment of </a:t>
            </a:r>
            <a:r>
              <a:rPr lang="en-US" dirty="0" err="1"/>
              <a:t>MiRS</a:t>
            </a:r>
            <a:r>
              <a:rPr lang="en-US" dirty="0"/>
              <a:t> SAPHIR rain rate retrieval against TRMM </a:t>
            </a:r>
            <a:r>
              <a:rPr lang="en-US" dirty="0" smtClean="0"/>
              <a:t>GPROF radiometer and 2B31 radar-radiometer combined algorithms </a:t>
            </a:r>
            <a:r>
              <a:rPr lang="en-US" dirty="0"/>
              <a:t>(March – August 2013 validation period). </a:t>
            </a:r>
          </a:p>
        </p:txBody>
      </p:sp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0" y="1679575"/>
            <a:ext cx="4572000" cy="3654425"/>
            <a:chOff x="0" y="0"/>
            <a:chExt cx="5486400" cy="4343400"/>
          </a:xfrm>
        </p:grpSpPr>
        <p:grpSp>
          <p:nvGrpSpPr>
            <p:cNvPr id="8" name="Group 3"/>
            <p:cNvGrpSpPr>
              <a:grpSpLocks noChangeAspect="1"/>
            </p:cNvGrpSpPr>
            <p:nvPr/>
          </p:nvGrpSpPr>
          <p:grpSpPr bwMode="auto">
            <a:xfrm>
              <a:off x="0" y="2233295"/>
              <a:ext cx="5483860" cy="2110105"/>
              <a:chOff x="0" y="0"/>
              <a:chExt cx="5483860" cy="211010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743200" cy="2110105"/>
              </a:xfrm>
              <a:prstGeom prst="rect">
                <a:avLst/>
              </a:prstGeom>
              <a:noFill/>
            </p:spPr>
          </p:pic>
          <p:pic>
            <p:nvPicPr>
              <p:cNvPr id="7" name="Picture 2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40660" y="0"/>
                <a:ext cx="2743200" cy="2110105"/>
              </a:xfrm>
              <a:prstGeom prst="rect">
                <a:avLst/>
              </a:prstGeom>
              <a:noFill/>
            </p:spPr>
          </p:pic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0"/>
              <a:ext cx="2743200" cy="2110105"/>
            </a:xfrm>
            <a:prstGeom prst="rect">
              <a:avLst/>
            </a:prstGeom>
            <a:noFill/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743200" cy="2110105"/>
            </a:xfrm>
            <a:prstGeom prst="rect">
              <a:avLst/>
            </a:prstGeom>
            <a:noFill/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MiRS</a:t>
            </a:r>
            <a:r>
              <a:rPr lang="en-US" sz="3200" dirty="0" smtClean="0"/>
              <a:t> SAPHIR Rain Rate Assessment Against TRMM 2A12/2B31</a:t>
            </a:r>
            <a:endParaRPr lang="en-US" sz="3200" dirty="0"/>
          </a:p>
        </p:txBody>
      </p:sp>
      <p:grpSp>
        <p:nvGrpSpPr>
          <p:cNvPr id="17" name="Group 12"/>
          <p:cNvGrpSpPr>
            <a:grpSpLocks noChangeAspect="1"/>
          </p:cNvGrpSpPr>
          <p:nvPr/>
        </p:nvGrpSpPr>
        <p:grpSpPr bwMode="auto">
          <a:xfrm>
            <a:off x="4572000" y="1733550"/>
            <a:ext cx="4572000" cy="3524250"/>
            <a:chOff x="0" y="0"/>
            <a:chExt cx="5486400" cy="4229100"/>
          </a:xfrm>
        </p:grpSpPr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2743200" cy="2110105"/>
            </a:xfrm>
            <a:prstGeom prst="rect">
              <a:avLst/>
            </a:prstGeom>
            <a:noFill/>
          </p:spPr>
        </p:pic>
        <p:pic>
          <p:nvPicPr>
            <p:cNvPr id="19" name="Picture 9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3200" y="0"/>
              <a:ext cx="2743200" cy="2110105"/>
            </a:xfrm>
            <a:prstGeom prst="rect">
              <a:avLst/>
            </a:prstGeom>
            <a:noFill/>
          </p:spPr>
        </p:pic>
        <p:pic>
          <p:nvPicPr>
            <p:cNvPr id="20" name="Picture 10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2118995"/>
              <a:ext cx="2743200" cy="2110105"/>
            </a:xfrm>
            <a:prstGeom prst="rect">
              <a:avLst/>
            </a:prstGeom>
            <a:noFill/>
          </p:spPr>
        </p:pic>
        <p:pic>
          <p:nvPicPr>
            <p:cNvPr id="21" name="Picture 11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43200" y="2118995"/>
              <a:ext cx="2743200" cy="2110105"/>
            </a:xfrm>
            <a:prstGeom prst="rect">
              <a:avLst/>
            </a:prstGeom>
            <a:noFill/>
          </p:spPr>
        </p:pic>
      </p:grpSp>
      <p:sp>
        <p:nvSpPr>
          <p:cNvPr id="23" name="Text Placeholder 10"/>
          <p:cNvSpPr txBox="1">
            <a:spLocks/>
          </p:cNvSpPr>
          <p:nvPr/>
        </p:nvSpPr>
        <p:spPr>
          <a:xfrm>
            <a:off x="1905000" y="1295400"/>
            <a:ext cx="1219199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2A12</a:t>
            </a:r>
            <a:endParaRPr lang="en-US" sz="2000" b="1" kern="0" dirty="0"/>
          </a:p>
        </p:txBody>
      </p:sp>
      <p:sp>
        <p:nvSpPr>
          <p:cNvPr id="24" name="Text Placeholder 10"/>
          <p:cNvSpPr txBox="1">
            <a:spLocks/>
          </p:cNvSpPr>
          <p:nvPr/>
        </p:nvSpPr>
        <p:spPr>
          <a:xfrm>
            <a:off x="6248401" y="1295400"/>
            <a:ext cx="1219199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FAFD00"/>
              </a:buClr>
              <a:buSzPct val="100000"/>
              <a:defRPr/>
            </a:pPr>
            <a:r>
              <a:rPr lang="en-US" sz="2000" b="1" kern="0" dirty="0" smtClean="0"/>
              <a:t>2B31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37426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410200" cy="563562"/>
          </a:xfrm>
        </p:spPr>
        <p:txBody>
          <a:bodyPr/>
          <a:lstStyle/>
          <a:p>
            <a:r>
              <a:rPr lang="en-US" sz="2800" dirty="0" smtClean="0"/>
              <a:t>AMSR2 </a:t>
            </a:r>
            <a:r>
              <a:rPr lang="en-US" sz="2800" dirty="0" err="1" smtClean="0"/>
              <a:t>Cryospheric</a:t>
            </a:r>
            <a:r>
              <a:rPr lang="en-US" sz="2800" dirty="0" smtClean="0"/>
              <a:t> products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22</a:t>
            </a:fld>
            <a:endParaRPr lang="en-US" sz="2000"/>
          </a:p>
        </p:txBody>
      </p:sp>
      <p:grpSp>
        <p:nvGrpSpPr>
          <p:cNvPr id="3" name="Group 21"/>
          <p:cNvGrpSpPr/>
          <p:nvPr/>
        </p:nvGrpSpPr>
        <p:grpSpPr>
          <a:xfrm>
            <a:off x="76200" y="1066800"/>
            <a:ext cx="4724400" cy="5638800"/>
            <a:chOff x="2209800" y="1219200"/>
            <a:chExt cx="4724400" cy="5638800"/>
          </a:xfrm>
        </p:grpSpPr>
        <p:sp>
          <p:nvSpPr>
            <p:cNvPr id="13" name="TextBox 12"/>
            <p:cNvSpPr txBox="1"/>
            <p:nvPr/>
          </p:nvSpPr>
          <p:spPr>
            <a:xfrm>
              <a:off x="2209800" y="1447800"/>
              <a:ext cx="19778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OSI-SAF Total SIC</a:t>
              </a:r>
              <a:endParaRPr lang="en-US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4400" y="1447800"/>
              <a:ext cx="1694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MiRS</a:t>
              </a:r>
              <a:r>
                <a:rPr lang="en-US" sz="2000" b="1" dirty="0" smtClean="0"/>
                <a:t> Total SIC</a:t>
              </a:r>
              <a:endParaRPr lang="en-US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3672" y="4155851"/>
              <a:ext cx="1844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OSI-SAF Ice Age</a:t>
              </a: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12072" y="4155851"/>
              <a:ext cx="1561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MiRS</a:t>
              </a:r>
              <a:r>
                <a:rPr lang="en-US" sz="2000" b="1" dirty="0" smtClean="0"/>
                <a:t> Ice Age</a:t>
              </a:r>
              <a:endParaRPr lang="en-US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1400" y="1219200"/>
              <a:ext cx="2468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27 October 2012</a:t>
              </a:r>
              <a:endParaRPr lang="en-US" sz="2000" b="1" dirty="0"/>
            </a:p>
          </p:txBody>
        </p:sp>
        <p:pic>
          <p:nvPicPr>
            <p:cNvPr id="18" name="Picture 24" descr="C:\Users\chrisg\Documents\MIRS\Presentations\AGU_Fall2013\Figures\AMSR2_vs_OSISAF_HR\2012-10-27\sic_mir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1905000"/>
              <a:ext cx="22860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9" name="Picture 25" descr="C:\Users\chrisg\Documents\MIRS\Presentations\AGU_Fall2013\Figures\AMSR2_vs_OSISAF_HR\2012-10-27\sic_osisa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1905000"/>
              <a:ext cx="22860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0" name="Picture 26" descr="C:\Users\chrisg\Documents\MIRS\Presentations\AGU_Fall2013\Figures\AMSR2_vs_OSISAF_HR\2012-10-27\sia_mir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4572000"/>
              <a:ext cx="22860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1" name="Picture 27" descr="C:\Users\chrisg\Documents\MIRS\Presentations\AGU_Fall2013\Figures\AMSR2_vs_OSISAF_HR\2012-10-27\sia_osisaf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8040" y="4572000"/>
              <a:ext cx="22860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5" name="Group 26"/>
          <p:cNvGrpSpPr/>
          <p:nvPr/>
        </p:nvGrpSpPr>
        <p:grpSpPr>
          <a:xfrm>
            <a:off x="5334000" y="2514600"/>
            <a:ext cx="3657600" cy="4108392"/>
            <a:chOff x="5486400" y="2057400"/>
            <a:chExt cx="3657600" cy="4108392"/>
          </a:xfrm>
        </p:grpSpPr>
        <p:pic>
          <p:nvPicPr>
            <p:cNvPr id="24" name="Picture 5" descr="C:\Users\chrisg\Documents\MIRS\Presentations\AGU_Fall2013\Figures\TimeSeries\meandifCG_gcomw1_sic_pn_mirs_osisaf_ad.png"/>
            <p:cNvPicPr>
              <a:picLocks noChangeAspect="1" noChangeArrowheads="1"/>
            </p:cNvPicPr>
            <p:nvPr/>
          </p:nvPicPr>
          <p:blipFill>
            <a:blip r:embed="rId6" cstate="print"/>
            <a:srcRect l="6400" t="20000" r="8000" b="20000"/>
            <a:stretch>
              <a:fillRect/>
            </a:stretch>
          </p:blipFill>
          <p:spPr bwMode="auto">
            <a:xfrm>
              <a:off x="5486400" y="4114800"/>
              <a:ext cx="3657600" cy="2050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5" name="Picture 6" descr="C:\Users\chrisg\Documents\MIRS\Presentations\AGU_Fall2013\Figures\TimeSeries\correlCG_gcomw1_sic_pn_mirs_osisaf_ad.png"/>
            <p:cNvPicPr>
              <a:picLocks noChangeAspect="1" noChangeArrowheads="1"/>
            </p:cNvPicPr>
            <p:nvPr/>
          </p:nvPicPr>
          <p:blipFill>
            <a:blip r:embed="rId7" cstate="print"/>
            <a:srcRect l="6400" t="20000" r="8000" b="20000"/>
            <a:stretch>
              <a:fillRect/>
            </a:stretch>
          </p:blipFill>
          <p:spPr bwMode="auto">
            <a:xfrm>
              <a:off x="5486400" y="2057400"/>
              <a:ext cx="3657600" cy="2050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pic>
        <p:nvPicPr>
          <p:cNvPr id="23" name="Picture 5" descr="C:\Users\chrisg\Documents\MIRS\Presentations\AGU_Fall2013\Figures\TimeSeries\pcntCG_gcomw1_sia_pn_mirs_osisaf_ad.png"/>
          <p:cNvPicPr>
            <a:picLocks noChangeAspect="1" noChangeArrowheads="1"/>
          </p:cNvPicPr>
          <p:nvPr/>
        </p:nvPicPr>
        <p:blipFill>
          <a:blip r:embed="rId8" cstate="print"/>
          <a:srcRect l="6400" t="20000" r="8000" b="20000"/>
          <a:stretch>
            <a:fillRect/>
          </a:stretch>
        </p:blipFill>
        <p:spPr bwMode="auto">
          <a:xfrm>
            <a:off x="5334000" y="457200"/>
            <a:ext cx="3657600" cy="2050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MiRS</a:t>
            </a:r>
            <a:r>
              <a:rPr lang="en-US" dirty="0" smtClean="0"/>
              <a:t>-based QC in GSI Assimilation (MIIDAPS)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3" name="Picture 3" descr="C:\Users\kgarrett\Desktop\1DVAR Preprocessor\npp\qc_only_chisq\pr1dvar_ges_QC_maps_2013072300_Pag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22603"/>
            <a:ext cx="3481388" cy="2578197"/>
          </a:xfrm>
          <a:prstGeom prst="rect">
            <a:avLst/>
          </a:prstGeom>
          <a:noFill/>
        </p:spPr>
      </p:pic>
      <p:pic>
        <p:nvPicPr>
          <p:cNvPr id="5124" name="Picture 4" descr="C:\Users\kgarrett\Desktop\1DVAR Preprocessor\npp\qc_only_chisq\pr1dvar_ges_QC_maps_2013072300_Page_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55603"/>
            <a:ext cx="3481388" cy="2578197"/>
          </a:xfrm>
          <a:prstGeom prst="rect">
            <a:avLst/>
          </a:prstGeom>
          <a:noFill/>
        </p:spPr>
      </p:pic>
      <p:pic>
        <p:nvPicPr>
          <p:cNvPr id="10" name="Picture 2" descr="C:\Users\kgarrett\Desktop\1DVAR Preprocessor\npp\qc_only_chisq\scatter_plots\pr1dvar_ges_atms_npp_SCAT_2013072300_Page_0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399" y="1371600"/>
            <a:ext cx="2743201" cy="2077601"/>
          </a:xfrm>
          <a:prstGeom prst="rect">
            <a:avLst/>
          </a:prstGeom>
          <a:noFill/>
        </p:spPr>
      </p:pic>
      <p:pic>
        <p:nvPicPr>
          <p:cNvPr id="11" name="Picture 3" descr="C:\Users\kgarrett\Desktop\1DVAR Preprocessor\npp\qc_only_chisq\scatter_plots\pr1dvar_anl_atms_npp_SCATwbc_2013072300_Page_0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599" y="1384203"/>
            <a:ext cx="2743201" cy="2077601"/>
          </a:xfrm>
          <a:prstGeom prst="rect">
            <a:avLst/>
          </a:prstGeom>
          <a:noFill/>
        </p:spPr>
      </p:pic>
      <p:pic>
        <p:nvPicPr>
          <p:cNvPr id="12" name="Picture 5" descr="C:\Users\kgarrett\Desktop\1DVAR Preprocessor\npp\qc_only_chisq\scatter_plots\pr1dvar_ges_atms_npp_SCAT_2013072300_Page_07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1" y="4127403"/>
            <a:ext cx="2743201" cy="2077601"/>
          </a:xfrm>
          <a:prstGeom prst="rect">
            <a:avLst/>
          </a:prstGeom>
          <a:noFill/>
        </p:spPr>
      </p:pic>
      <p:pic>
        <p:nvPicPr>
          <p:cNvPr id="13" name="Picture 4" descr="C:\Users\kgarrett\Desktop\1DVAR Preprocessor\npp\qc_only_chisq\scatter_plots\pr1dvar_anl_atms_npp_SCATwbc_2013072300_Page_0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170800"/>
            <a:ext cx="2743200" cy="2077600"/>
          </a:xfrm>
          <a:prstGeom prst="rect">
            <a:avLst/>
          </a:prstGeom>
          <a:noFill/>
        </p:spPr>
      </p:pic>
      <p:pic>
        <p:nvPicPr>
          <p:cNvPr id="5127" name="Picture 7" descr="C:\Users\kgarrett\Desktop\1DVAR Preprocessor\npp\qc_only_chisq\histograms\prcntrl anl_atms_npp_O-A_2013072300_Page_25.png"/>
          <p:cNvPicPr>
            <a:picLocks noChangeAspect="1" noChangeArrowheads="1"/>
          </p:cNvPicPr>
          <p:nvPr/>
        </p:nvPicPr>
        <p:blipFill>
          <a:blip r:embed="rId8" cstate="print"/>
          <a:srcRect t="53457" r="53729"/>
          <a:stretch>
            <a:fillRect/>
          </a:stretch>
        </p:blipFill>
        <p:spPr bwMode="auto">
          <a:xfrm>
            <a:off x="7696200" y="2298603"/>
            <a:ext cx="1300480" cy="914400"/>
          </a:xfrm>
          <a:prstGeom prst="rect">
            <a:avLst/>
          </a:prstGeom>
          <a:noFill/>
        </p:spPr>
      </p:pic>
      <p:pic>
        <p:nvPicPr>
          <p:cNvPr id="5128" name="Picture 8" descr="C:\Users\kgarrett\Desktop\1DVAR Preprocessor\npp\qc_only_chisq\histograms\pr1dvar_anl_atms_npp_O-A_2013072300_Page_32.png"/>
          <p:cNvPicPr>
            <a:picLocks noChangeAspect="1" noChangeArrowheads="1"/>
          </p:cNvPicPr>
          <p:nvPr/>
        </p:nvPicPr>
        <p:blipFill>
          <a:blip r:embed="rId9" cstate="print"/>
          <a:srcRect t="53812" r="53171"/>
          <a:stretch>
            <a:fillRect/>
          </a:stretch>
        </p:blipFill>
        <p:spPr bwMode="auto">
          <a:xfrm>
            <a:off x="7772400" y="5085200"/>
            <a:ext cx="1326260" cy="914400"/>
          </a:xfrm>
          <a:prstGeom prst="rect">
            <a:avLst/>
          </a:prstGeom>
          <a:noFill/>
        </p:spPr>
      </p:pic>
      <p:pic>
        <p:nvPicPr>
          <p:cNvPr id="5129" name="Picture 9" descr="C:\Users\kgarrett\Desktop\1DVAR Preprocessor\npp\qc_only_chisq\histograms\png\pr1dvar_ges_atms_npp_O-B_2013072300_Page_02.png"/>
          <p:cNvPicPr>
            <a:picLocks noChangeAspect="1" noChangeArrowheads="1"/>
          </p:cNvPicPr>
          <p:nvPr/>
        </p:nvPicPr>
        <p:blipFill>
          <a:blip r:embed="rId10" cstate="print"/>
          <a:srcRect l="10323" t="53750" r="48801" b="3606"/>
          <a:stretch>
            <a:fillRect/>
          </a:stretch>
        </p:blipFill>
        <p:spPr bwMode="auto">
          <a:xfrm>
            <a:off x="5082988" y="5041803"/>
            <a:ext cx="1317812" cy="914400"/>
          </a:xfrm>
          <a:prstGeom prst="rect">
            <a:avLst/>
          </a:prstGeom>
          <a:noFill/>
        </p:spPr>
      </p:pic>
      <p:pic>
        <p:nvPicPr>
          <p:cNvPr id="5130" name="Picture 10" descr="C:\Users\kgarrett\Desktop\1DVAR Preprocessor\npp\qc_only_chisq\histograms\png\prcntrl_ges_atms_npp_O-B_2013072300_Page_02.png"/>
          <p:cNvPicPr>
            <a:picLocks noChangeAspect="1" noChangeArrowheads="1"/>
          </p:cNvPicPr>
          <p:nvPr/>
        </p:nvPicPr>
        <p:blipFill>
          <a:blip r:embed="rId11" cstate="print"/>
          <a:srcRect t="53457" r="52952"/>
          <a:stretch>
            <a:fillRect/>
          </a:stretch>
        </p:blipFill>
        <p:spPr bwMode="auto">
          <a:xfrm>
            <a:off x="4953000" y="2286000"/>
            <a:ext cx="1337056" cy="914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0" y="6248400"/>
            <a:ext cx="6553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1DVAR increases the number of </a:t>
            </a:r>
            <a:r>
              <a:rPr lang="en-US" sz="1600" dirty="0" err="1" smtClean="0"/>
              <a:t>obs</a:t>
            </a:r>
            <a:r>
              <a:rPr lang="en-US" sz="1600" dirty="0" smtClean="0"/>
              <a:t> assimilated for channels 5 and 7 of ATMS without degrading the O-B or O-A statistics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Significant updates to </a:t>
            </a:r>
            <a:r>
              <a:rPr lang="en-US" dirty="0" err="1"/>
              <a:t>MiRS</a:t>
            </a:r>
            <a:r>
              <a:rPr lang="en-US" dirty="0"/>
              <a:t> algorithm: improved sounding </a:t>
            </a:r>
            <a:r>
              <a:rPr lang="en-US" dirty="0" smtClean="0"/>
              <a:t>performances, improved hydrometeor and rain rate retrievals</a:t>
            </a:r>
          </a:p>
          <a:p>
            <a:r>
              <a:rPr lang="en-US" dirty="0" smtClean="0"/>
              <a:t>Improvements </a:t>
            </a:r>
            <a:r>
              <a:rPr lang="en-US" dirty="0"/>
              <a:t>seen across seasons/years</a:t>
            </a:r>
          </a:p>
          <a:p>
            <a:r>
              <a:rPr lang="en-US" dirty="0" smtClean="0"/>
              <a:t>Extended to </a:t>
            </a:r>
            <a:r>
              <a:rPr lang="en-US" dirty="0" err="1" smtClean="0"/>
              <a:t>Megha-Tropiques</a:t>
            </a:r>
            <a:r>
              <a:rPr lang="en-US" dirty="0" smtClean="0"/>
              <a:t>/SAPHIR</a:t>
            </a:r>
          </a:p>
          <a:p>
            <a:r>
              <a:rPr lang="en-US" dirty="0" smtClean="0"/>
              <a:t>Extended all operational sensors </a:t>
            </a:r>
            <a:r>
              <a:rPr lang="en-US" dirty="0"/>
              <a:t>to high resolution </a:t>
            </a:r>
            <a:r>
              <a:rPr lang="en-US" dirty="0" smtClean="0"/>
              <a:t>(Now: N18</a:t>
            </a:r>
            <a:r>
              <a:rPr lang="en-US" dirty="0"/>
              <a:t>, N19</a:t>
            </a:r>
            <a:r>
              <a:rPr lang="en-US" dirty="0" smtClean="0"/>
              <a:t>, </a:t>
            </a:r>
            <a:r>
              <a:rPr lang="en-US" dirty="0" err="1" smtClean="0"/>
              <a:t>MetopA</a:t>
            </a:r>
            <a:r>
              <a:rPr lang="en-US" dirty="0" smtClean="0"/>
              <a:t>, </a:t>
            </a:r>
            <a:r>
              <a:rPr lang="en-US" dirty="0" err="1" smtClean="0"/>
              <a:t>MetopB</a:t>
            </a:r>
            <a:r>
              <a:rPr lang="en-US" dirty="0" smtClean="0"/>
              <a:t>, F18, NPP/ATMS)</a:t>
            </a:r>
            <a:endParaRPr lang="en-US" dirty="0"/>
          </a:p>
          <a:p>
            <a:r>
              <a:rPr lang="en-US" dirty="0" smtClean="0"/>
              <a:t>Extended </a:t>
            </a:r>
            <a:r>
              <a:rPr lang="en-US" dirty="0"/>
              <a:t>to F17 </a:t>
            </a:r>
            <a:r>
              <a:rPr lang="en-US" dirty="0" smtClean="0"/>
              <a:t>SSMIS</a:t>
            </a:r>
          </a:p>
          <a:p>
            <a:r>
              <a:rPr lang="en-US" dirty="0"/>
              <a:t>Extended to </a:t>
            </a:r>
            <a:r>
              <a:rPr lang="en-US" dirty="0" smtClean="0"/>
              <a:t>GCOM-W1/AMSR2 &amp; GPM/GMI </a:t>
            </a:r>
            <a:r>
              <a:rPr lang="en-US" dirty="0"/>
              <a:t>(preliminary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Upcoming activities</a:t>
            </a:r>
          </a:p>
          <a:p>
            <a:pPr lvl="1"/>
            <a:r>
              <a:rPr lang="en-US" dirty="0" err="1" smtClean="0"/>
              <a:t>MiRS</a:t>
            </a:r>
            <a:r>
              <a:rPr lang="en-US" dirty="0" smtClean="0"/>
              <a:t> snow fall rate algorithm</a:t>
            </a:r>
          </a:p>
          <a:p>
            <a:pPr lvl="1"/>
            <a:r>
              <a:rPr lang="en-US" dirty="0" smtClean="0"/>
              <a:t>New/Improved products: SWE, Snow grain size, wind speed,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Improved emissivity handling (dynamic background/covariance matrix)</a:t>
            </a:r>
          </a:p>
          <a:p>
            <a:pPr lvl="1"/>
            <a:r>
              <a:rPr lang="en-US" dirty="0" smtClean="0"/>
              <a:t>Extension to new sensors: F19, JPSS</a:t>
            </a:r>
          </a:p>
          <a:p>
            <a:pPr lvl="1"/>
            <a:r>
              <a:rPr lang="en-US" dirty="0" smtClean="0"/>
              <a:t>Validation extension</a:t>
            </a:r>
          </a:p>
          <a:p>
            <a:pPr lvl="1"/>
            <a:r>
              <a:rPr lang="en-US" dirty="0" smtClean="0"/>
              <a:t>Science improvements (CRTM, core algorithm improvements)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8229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MiRS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roject overview, routine monitoring, and retrieval </a:t>
            </a:r>
            <a:r>
              <a:rPr lang="en-US" dirty="0"/>
              <a:t>product files available via </a:t>
            </a:r>
            <a:r>
              <a:rPr lang="en-US" dirty="0" smtClean="0"/>
              <a:t>website:</a:t>
            </a:r>
          </a:p>
          <a:p>
            <a:pPr marL="0" lvl="1" algn="ctr"/>
            <a:r>
              <a:rPr lang="en-US" sz="2000" b="1" dirty="0">
                <a:hlinkClick r:id="rId2"/>
              </a:rPr>
              <a:t>http://mirs.nesdis.noaa.gov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12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MiRS</a:t>
            </a:r>
            <a:r>
              <a:rPr lang="en-US" dirty="0" smtClean="0"/>
              <a:t> Overview:</a:t>
            </a:r>
            <a:br>
              <a:rPr lang="en-US" dirty="0" smtClean="0"/>
            </a:br>
            <a:r>
              <a:rPr lang="en-US" dirty="0" smtClean="0"/>
              <a:t>General Overview (1DVar)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2"/>
          <p:cNvGrpSpPr/>
          <p:nvPr/>
        </p:nvGrpSpPr>
        <p:grpSpPr>
          <a:xfrm>
            <a:off x="838200" y="1600200"/>
            <a:ext cx="7162800" cy="4191000"/>
            <a:chOff x="228600" y="1066800"/>
            <a:chExt cx="7162800" cy="4191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8600" y="1066800"/>
              <a:ext cx="7162800" cy="4191000"/>
            </a:xfrm>
            <a:prstGeom prst="rect">
              <a:avLst/>
            </a:prstGeom>
            <a:solidFill>
              <a:srgbClr val="FFFF99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057400" y="1219200"/>
              <a:ext cx="3429000" cy="3810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Radiances</a:t>
              </a:r>
            </a:p>
          </p:txBody>
        </p:sp>
        <p:sp>
          <p:nvSpPr>
            <p:cNvPr id="8" name="Rectangle 7"/>
            <p:cNvSpPr>
              <a:spLocks noChangeAspect="1" noChangeArrowheads="1"/>
            </p:cNvSpPr>
            <p:nvPr/>
          </p:nvSpPr>
          <p:spPr bwMode="auto">
            <a:xfrm>
              <a:off x="457200" y="2209800"/>
              <a:ext cx="1600200" cy="1143000"/>
            </a:xfrm>
            <a:prstGeom prst="rect">
              <a:avLst/>
            </a:prstGeom>
            <a:solidFill>
              <a:srgbClr val="00CC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First Guess</a:t>
              </a:r>
              <a:endParaRPr lang="en-US" sz="16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895600" y="2209800"/>
              <a:ext cx="1752600" cy="1143000"/>
            </a:xfrm>
            <a:prstGeom prst="rect">
              <a:avLst/>
            </a:prstGeom>
            <a:solidFill>
              <a:srgbClr val="00CC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1DVAR Retrieval </a:t>
              </a:r>
              <a:endParaRPr lang="en-US" sz="1600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181600" y="2209800"/>
              <a:ext cx="1866900" cy="1143000"/>
            </a:xfrm>
            <a:prstGeom prst="rect">
              <a:avLst/>
            </a:prstGeom>
            <a:solidFill>
              <a:srgbClr val="00CC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Vertical </a:t>
              </a:r>
            </a:p>
            <a:p>
              <a:pPr algn="ctr"/>
              <a:r>
                <a:rPr lang="en-US" sz="1400" dirty="0"/>
                <a:t>Integration &amp; </a:t>
              </a:r>
            </a:p>
            <a:p>
              <a:pPr algn="ctr"/>
              <a:r>
                <a:rPr lang="en-US" sz="1400" dirty="0"/>
                <a:t>Post-processing </a:t>
              </a:r>
            </a:p>
          </p:txBody>
        </p:sp>
        <p:cxnSp>
          <p:nvCxnSpPr>
            <p:cNvPr id="11" name="AutoShape 10"/>
            <p:cNvCxnSpPr>
              <a:cxnSpLocks noChangeShapeType="1"/>
              <a:stCxn id="7" idx="2"/>
              <a:endCxn id="8" idx="0"/>
            </p:cNvCxnSpPr>
            <p:nvPr/>
          </p:nvCxnSpPr>
          <p:spPr bwMode="auto">
            <a:xfrm rot="5400000">
              <a:off x="2216150" y="655638"/>
              <a:ext cx="595313" cy="2514600"/>
            </a:xfrm>
            <a:prstGeom prst="bentConnector3">
              <a:avLst>
                <a:gd name="adj1" fmla="val 48801"/>
              </a:avLst>
            </a:prstGeom>
            <a:noFill/>
            <a:ln w="25400">
              <a:solidFill>
                <a:srgbClr val="339966"/>
              </a:solidFill>
              <a:miter lim="800000"/>
              <a:headEnd/>
              <a:tailEnd type="triangle" w="lg" len="lg"/>
            </a:ln>
          </p:spPr>
        </p:cxnSp>
        <p:cxnSp>
          <p:nvCxnSpPr>
            <p:cNvPr id="12" name="AutoShape 11"/>
            <p:cNvCxnSpPr>
              <a:cxnSpLocks noChangeShapeType="1"/>
              <a:stCxn id="7" idx="2"/>
              <a:endCxn id="9" idx="0"/>
            </p:cNvCxnSpPr>
            <p:nvPr/>
          </p:nvCxnSpPr>
          <p:spPr bwMode="auto">
            <a:xfrm rot="5400000">
              <a:off x="3473450" y="1912938"/>
              <a:ext cx="595313" cy="0"/>
            </a:xfrm>
            <a:prstGeom prst="straightConnector1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triangle" w="lg" len="lg"/>
            </a:ln>
          </p:spPr>
        </p:cxnSp>
        <p:cxnSp>
          <p:nvCxnSpPr>
            <p:cNvPr id="13" name="AutoShape 12"/>
            <p:cNvCxnSpPr>
              <a:cxnSpLocks noChangeShapeType="1"/>
              <a:stCxn id="8" idx="3"/>
              <a:endCxn id="9" idx="1"/>
            </p:cNvCxnSpPr>
            <p:nvPr/>
          </p:nvCxnSpPr>
          <p:spPr bwMode="auto">
            <a:xfrm>
              <a:off x="2057400" y="2781300"/>
              <a:ext cx="838200" cy="0"/>
            </a:xfrm>
            <a:prstGeom prst="straightConnector1">
              <a:avLst/>
            </a:prstGeom>
            <a:noFill/>
            <a:ln w="25400">
              <a:solidFill>
                <a:srgbClr val="339966"/>
              </a:solidFill>
              <a:prstDash val="solid"/>
              <a:round/>
              <a:headEnd/>
              <a:tailEnd type="triangle" w="lg" len="lg"/>
            </a:ln>
          </p:spPr>
        </p:cxnSp>
        <p:cxnSp>
          <p:nvCxnSpPr>
            <p:cNvPr id="14" name="AutoShape 13"/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>
              <a:off x="4648200" y="2781300"/>
              <a:ext cx="533400" cy="0"/>
            </a:xfrm>
            <a:prstGeom prst="straightConnector1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triangle" w="lg" len="lg"/>
            </a:ln>
          </p:spPr>
        </p:cxn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429000" y="3505200"/>
              <a:ext cx="685800" cy="457200"/>
            </a:xfrm>
            <a:prstGeom prst="ellipse">
              <a:avLst/>
            </a:prstGeom>
            <a:solidFill>
              <a:srgbClr val="CC00FF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581400" y="3624590"/>
              <a:ext cx="3962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100" dirty="0" smtClean="0"/>
                <a:t>QC</a:t>
              </a:r>
              <a:endParaRPr lang="en-US" sz="1100" dirty="0"/>
            </a:p>
          </p:txBody>
        </p:sp>
        <p:cxnSp>
          <p:nvCxnSpPr>
            <p:cNvPr id="17" name="AutoShape 18"/>
            <p:cNvCxnSpPr>
              <a:cxnSpLocks noChangeShapeType="1"/>
              <a:stCxn id="9" idx="2"/>
              <a:endCxn id="15" idx="0"/>
            </p:cNvCxnSpPr>
            <p:nvPr/>
          </p:nvCxnSpPr>
          <p:spPr bwMode="auto">
            <a:xfrm rot="5400000">
              <a:off x="3695700" y="3429000"/>
              <a:ext cx="152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19"/>
            <p:cNvCxnSpPr>
              <a:cxnSpLocks noChangeShapeType="1"/>
              <a:stCxn id="10" idx="2"/>
              <a:endCxn id="15" idx="6"/>
            </p:cNvCxnSpPr>
            <p:nvPr/>
          </p:nvCxnSpPr>
          <p:spPr bwMode="auto">
            <a:xfrm rot="5400000">
              <a:off x="4924425" y="2543175"/>
              <a:ext cx="381000" cy="200025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2057400" y="2438400"/>
              <a:ext cx="8667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1</a:t>
              </a:r>
              <a:r>
                <a:rPr lang="en-US" sz="1200" baseline="30000"/>
                <a:t>st</a:t>
              </a:r>
              <a:r>
                <a:rPr lang="en-US" sz="1200"/>
                <a:t> Guess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996254" y="4343400"/>
              <a:ext cx="1554480" cy="822960"/>
            </a:xfrm>
            <a:prstGeom prst="rect">
              <a:avLst/>
            </a:prstGeom>
            <a:solidFill>
              <a:srgbClr val="99CC00">
                <a:alpha val="39999"/>
              </a:srgbClr>
            </a:solidFill>
            <a:ln w="762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/>
                <a:t>MIRS Products</a:t>
              </a:r>
            </a:p>
          </p:txBody>
        </p:sp>
        <p:cxnSp>
          <p:nvCxnSpPr>
            <p:cNvPr id="21" name="AutoShape 22"/>
            <p:cNvCxnSpPr>
              <a:cxnSpLocks noChangeShapeType="1"/>
              <a:stCxn id="15" idx="4"/>
              <a:endCxn id="20" idx="0"/>
            </p:cNvCxnSpPr>
            <p:nvPr/>
          </p:nvCxnSpPr>
          <p:spPr bwMode="auto">
            <a:xfrm>
              <a:off x="3771900" y="3962400"/>
              <a:ext cx="1594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2" name="Text Box 16"/>
          <p:cNvSpPr txBox="1">
            <a:spLocks noChangeArrowheads="1"/>
          </p:cNvSpPr>
          <p:nvPr/>
        </p:nvSpPr>
        <p:spPr bwMode="gray">
          <a:xfrm>
            <a:off x="1143000" y="5943600"/>
            <a:ext cx="6794500" cy="749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0" dirty="0">
                <a:solidFill>
                  <a:srgbClr val="0066FF"/>
                </a:solidFill>
              </a:rPr>
              <a:t>All parameters are retrieved simultaneously to fit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0" dirty="0">
                <a:solidFill>
                  <a:srgbClr val="0066FF"/>
                </a:solidFill>
              </a:rPr>
              <a:t>all radiances together</a:t>
            </a: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5"/>
          <p:cNvSpPr>
            <a:spLocks noChangeArrowheads="1"/>
          </p:cNvSpPr>
          <p:nvPr/>
        </p:nvSpPr>
        <p:spPr bwMode="auto">
          <a:xfrm>
            <a:off x="304800" y="1600200"/>
            <a:ext cx="8458200" cy="4480560"/>
          </a:xfrm>
          <a:prstGeom prst="flowChartProcess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2660073" y="1613877"/>
            <a:ext cx="503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 dirty="0"/>
              <a:t>Vertical Integration and </a:t>
            </a:r>
            <a:r>
              <a:rPr lang="en-US" sz="1800" b="0" dirty="0" smtClean="0"/>
              <a:t>Post-Processing (VIPP)</a:t>
            </a:r>
            <a:endParaRPr lang="en-US" sz="1800" b="0" dirty="0"/>
          </a:p>
        </p:txBody>
      </p:sp>
      <p:sp>
        <p:nvSpPr>
          <p:cNvPr id="48" name="Rectangle 27"/>
          <p:cNvSpPr>
            <a:spLocks noChangeArrowheads="1"/>
          </p:cNvSpPr>
          <p:nvPr/>
        </p:nvSpPr>
        <p:spPr bwMode="auto">
          <a:xfrm rot="16200000">
            <a:off x="-591038" y="3357686"/>
            <a:ext cx="3188677" cy="93980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/>
              <a:t>1DVAR</a:t>
            </a:r>
          </a:p>
          <a:p>
            <a:pPr algn="ctr"/>
            <a:r>
              <a:rPr lang="en-US" b="0" dirty="0"/>
              <a:t>Outputs</a:t>
            </a:r>
          </a:p>
        </p:txBody>
      </p:sp>
      <p:sp>
        <p:nvSpPr>
          <p:cNvPr id="49" name="AutoShape 28"/>
          <p:cNvSpPr>
            <a:spLocks noChangeArrowheads="1"/>
          </p:cNvSpPr>
          <p:nvPr/>
        </p:nvSpPr>
        <p:spPr bwMode="auto">
          <a:xfrm>
            <a:off x="1558636" y="2608386"/>
            <a:ext cx="341745" cy="1875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29"/>
          <p:cNvSpPr>
            <a:spLocks noChangeArrowheads="1"/>
          </p:cNvSpPr>
          <p:nvPr/>
        </p:nvSpPr>
        <p:spPr bwMode="auto">
          <a:xfrm>
            <a:off x="1558636" y="2889739"/>
            <a:ext cx="341745" cy="1875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30"/>
          <p:cNvSpPr>
            <a:spLocks noChangeArrowheads="1"/>
          </p:cNvSpPr>
          <p:nvPr/>
        </p:nvSpPr>
        <p:spPr bwMode="auto">
          <a:xfrm>
            <a:off x="1558636" y="3171093"/>
            <a:ext cx="341745" cy="1875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31"/>
          <p:cNvSpPr>
            <a:spLocks noChangeArrowheads="1"/>
          </p:cNvSpPr>
          <p:nvPr/>
        </p:nvSpPr>
        <p:spPr bwMode="auto">
          <a:xfrm>
            <a:off x="1558636" y="3452447"/>
            <a:ext cx="341745" cy="1875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32"/>
          <p:cNvSpPr>
            <a:spLocks noChangeArrowheads="1"/>
          </p:cNvSpPr>
          <p:nvPr/>
        </p:nvSpPr>
        <p:spPr bwMode="auto">
          <a:xfrm>
            <a:off x="1558636" y="3733801"/>
            <a:ext cx="341745" cy="1875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33"/>
          <p:cNvSpPr>
            <a:spLocks noChangeArrowheads="1"/>
          </p:cNvSpPr>
          <p:nvPr/>
        </p:nvSpPr>
        <p:spPr bwMode="auto">
          <a:xfrm>
            <a:off x="1558636" y="4015155"/>
            <a:ext cx="341745" cy="1875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34"/>
          <p:cNvSpPr>
            <a:spLocks noChangeArrowheads="1"/>
          </p:cNvSpPr>
          <p:nvPr/>
        </p:nvSpPr>
        <p:spPr bwMode="auto">
          <a:xfrm>
            <a:off x="1558636" y="4859216"/>
            <a:ext cx="341745" cy="1875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auto">
          <a:xfrm>
            <a:off x="1558636" y="4577862"/>
            <a:ext cx="341745" cy="1875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36"/>
          <p:cNvSpPr>
            <a:spLocks noChangeArrowheads="1"/>
          </p:cNvSpPr>
          <p:nvPr/>
        </p:nvSpPr>
        <p:spPr bwMode="auto">
          <a:xfrm>
            <a:off x="1558636" y="4296509"/>
            <a:ext cx="341745" cy="1875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37"/>
          <p:cNvSpPr>
            <a:spLocks noChangeArrowheads="1"/>
          </p:cNvSpPr>
          <p:nvPr/>
        </p:nvSpPr>
        <p:spPr bwMode="auto">
          <a:xfrm>
            <a:off x="1985825" y="2151338"/>
            <a:ext cx="1879600" cy="3305908"/>
          </a:xfrm>
          <a:prstGeom prst="rect">
            <a:avLst/>
          </a:prstGeom>
          <a:solidFill>
            <a:srgbClr val="FFFF00">
              <a:alpha val="8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38"/>
          <p:cNvSpPr>
            <a:spLocks noChangeArrowheads="1"/>
          </p:cNvSpPr>
          <p:nvPr/>
        </p:nvSpPr>
        <p:spPr bwMode="auto">
          <a:xfrm>
            <a:off x="3950855" y="2795955"/>
            <a:ext cx="512618" cy="2813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39"/>
          <p:cNvSpPr>
            <a:spLocks noChangeArrowheads="1"/>
          </p:cNvSpPr>
          <p:nvPr/>
        </p:nvSpPr>
        <p:spPr bwMode="auto">
          <a:xfrm>
            <a:off x="4548909" y="2327032"/>
            <a:ext cx="1452418" cy="1125415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0"/>
              <a:t>Vertical</a:t>
            </a:r>
          </a:p>
          <a:p>
            <a:r>
              <a:rPr lang="en-US" sz="1600" b="0"/>
              <a:t>Integration</a:t>
            </a:r>
          </a:p>
        </p:txBody>
      </p:sp>
      <p:sp>
        <p:nvSpPr>
          <p:cNvPr id="61" name="AutoShape 40"/>
          <p:cNvSpPr>
            <a:spLocks noChangeArrowheads="1"/>
          </p:cNvSpPr>
          <p:nvPr/>
        </p:nvSpPr>
        <p:spPr bwMode="auto">
          <a:xfrm>
            <a:off x="3950855" y="4484078"/>
            <a:ext cx="512618" cy="2813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41"/>
          <p:cNvSpPr>
            <a:spLocks noChangeArrowheads="1"/>
          </p:cNvSpPr>
          <p:nvPr/>
        </p:nvSpPr>
        <p:spPr bwMode="auto">
          <a:xfrm>
            <a:off x="4548909" y="4015155"/>
            <a:ext cx="1452418" cy="1125415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0" dirty="0"/>
              <a:t>Post</a:t>
            </a:r>
          </a:p>
          <a:p>
            <a:r>
              <a:rPr lang="en-US" sz="1600" b="0" dirty="0"/>
              <a:t>Processing</a:t>
            </a:r>
          </a:p>
          <a:p>
            <a:r>
              <a:rPr lang="en-US" sz="1000" b="0" i="1" dirty="0"/>
              <a:t>(Algorithms)</a:t>
            </a:r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6629400" y="2139463"/>
            <a:ext cx="854364" cy="1219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/>
              <a:t>TPW</a:t>
            </a:r>
          </a:p>
          <a:p>
            <a:r>
              <a:rPr lang="en-US" sz="1600" dirty="0"/>
              <a:t>RWP</a:t>
            </a:r>
          </a:p>
          <a:p>
            <a:r>
              <a:rPr lang="en-US" sz="1600" dirty="0"/>
              <a:t>IWP</a:t>
            </a:r>
          </a:p>
          <a:p>
            <a:r>
              <a:rPr lang="en-US" sz="1600" dirty="0"/>
              <a:t>CLW</a:t>
            </a:r>
          </a:p>
        </p:txBody>
      </p:sp>
      <p:sp>
        <p:nvSpPr>
          <p:cNvPr id="64" name="AutoShape 43"/>
          <p:cNvSpPr>
            <a:spLocks noChangeArrowheads="1"/>
          </p:cNvSpPr>
          <p:nvPr/>
        </p:nvSpPr>
        <p:spPr bwMode="auto">
          <a:xfrm>
            <a:off x="6086764" y="2702170"/>
            <a:ext cx="427182" cy="281354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44"/>
          <p:cNvSpPr>
            <a:spLocks noChangeArrowheads="1"/>
          </p:cNvSpPr>
          <p:nvPr/>
        </p:nvSpPr>
        <p:spPr bwMode="auto">
          <a:xfrm>
            <a:off x="5915891" y="4390293"/>
            <a:ext cx="427182" cy="281354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45"/>
          <p:cNvSpPr txBox="1">
            <a:spLocks noChangeArrowheads="1"/>
          </p:cNvSpPr>
          <p:nvPr/>
        </p:nvSpPr>
        <p:spPr bwMode="auto">
          <a:xfrm>
            <a:off x="2243907" y="5521570"/>
            <a:ext cx="1244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1" i="1" dirty="0"/>
              <a:t>Core </a:t>
            </a:r>
            <a:r>
              <a:rPr lang="en-US" sz="1200" b="1" i="1" dirty="0" smtClean="0"/>
              <a:t>Products</a:t>
            </a:r>
          </a:p>
          <a:p>
            <a:pPr algn="l"/>
            <a:r>
              <a:rPr lang="en-US" sz="1200" b="1" i="1" dirty="0" smtClean="0"/>
              <a:t>(State vector)</a:t>
            </a:r>
            <a:endParaRPr lang="en-US" sz="1200" b="1" i="1" dirty="0"/>
          </a:p>
        </p:txBody>
      </p:sp>
      <p:sp>
        <p:nvSpPr>
          <p:cNvPr id="39" name="Rectangle 47"/>
          <p:cNvSpPr>
            <a:spLocks noChangeArrowheads="1"/>
          </p:cNvSpPr>
          <p:nvPr/>
        </p:nvSpPr>
        <p:spPr bwMode="auto">
          <a:xfrm>
            <a:off x="2062018" y="2192216"/>
            <a:ext cx="1708727" cy="2813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Temp. Profile</a:t>
            </a: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2062018" y="2661139"/>
            <a:ext cx="1708727" cy="2813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dirty="0" smtClean="0"/>
              <a:t>Water Vapor </a:t>
            </a:r>
            <a:r>
              <a:rPr lang="en-US" sz="1200" dirty="0"/>
              <a:t>Profile</a:t>
            </a: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2062018" y="4513385"/>
            <a:ext cx="1708727" cy="2813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dirty="0"/>
              <a:t>Emissivity Spectrum</a:t>
            </a:r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auto">
          <a:xfrm>
            <a:off x="2062018" y="4947139"/>
            <a:ext cx="1708727" cy="2813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dirty="0"/>
              <a:t>Skin Temperature</a:t>
            </a:r>
          </a:p>
        </p:txBody>
      </p:sp>
      <p:sp>
        <p:nvSpPr>
          <p:cNvPr id="43" name="Rectangle 51"/>
          <p:cNvSpPr>
            <a:spLocks noChangeArrowheads="1"/>
          </p:cNvSpPr>
          <p:nvPr/>
        </p:nvSpPr>
        <p:spPr bwMode="auto">
          <a:xfrm>
            <a:off x="2062018" y="3130062"/>
            <a:ext cx="1708727" cy="2813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dirty="0" smtClean="0"/>
              <a:t>Cloud Water Profile</a:t>
            </a:r>
            <a:endParaRPr lang="en-US" sz="1200" dirty="0"/>
          </a:p>
        </p:txBody>
      </p: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2062018" y="3598985"/>
            <a:ext cx="1708727" cy="2813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dirty="0" smtClean="0"/>
              <a:t>Ice  Water Profile</a:t>
            </a:r>
            <a:endParaRPr lang="en-US" sz="1200" dirty="0"/>
          </a:p>
        </p:txBody>
      </p:sp>
      <p:sp>
        <p:nvSpPr>
          <p:cNvPr id="45" name="Rectangle 53"/>
          <p:cNvSpPr>
            <a:spLocks noChangeArrowheads="1"/>
          </p:cNvSpPr>
          <p:nvPr/>
        </p:nvSpPr>
        <p:spPr bwMode="auto">
          <a:xfrm>
            <a:off x="2062018" y="4032739"/>
            <a:ext cx="1708727" cy="2813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dirty="0" smtClean="0"/>
              <a:t>Rain Water Profile</a:t>
            </a:r>
            <a:endParaRPr lang="en-US" sz="1200" dirty="0"/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6400800" y="3598985"/>
            <a:ext cx="2221345" cy="234461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200" dirty="0"/>
              <a:t>-Sea Ice Concentration</a:t>
            </a:r>
          </a:p>
          <a:p>
            <a:pPr algn="l"/>
            <a:r>
              <a:rPr lang="en-US" sz="1200" dirty="0"/>
              <a:t>-Snow Water Equivalent</a:t>
            </a:r>
          </a:p>
          <a:p>
            <a:pPr algn="l"/>
            <a:r>
              <a:rPr lang="en-US" sz="1200" dirty="0"/>
              <a:t>-</a:t>
            </a:r>
            <a:r>
              <a:rPr lang="en-US" sz="1200" dirty="0">
                <a:solidFill>
                  <a:srgbClr val="636363"/>
                </a:solidFill>
              </a:rPr>
              <a:t>Snow Pack Properties</a:t>
            </a:r>
          </a:p>
          <a:p>
            <a:pPr algn="l"/>
            <a:r>
              <a:rPr lang="en-US" sz="1200" dirty="0" smtClean="0"/>
              <a:t>-</a:t>
            </a:r>
            <a:r>
              <a:rPr lang="en-US" sz="1200" dirty="0" smtClean="0">
                <a:solidFill>
                  <a:srgbClr val="636363"/>
                </a:solidFill>
              </a:rPr>
              <a:t>Soil Moisture/Wetness</a:t>
            </a:r>
            <a:endParaRPr lang="en-US" sz="1200" dirty="0">
              <a:solidFill>
                <a:srgbClr val="636363"/>
              </a:solidFill>
            </a:endParaRPr>
          </a:p>
          <a:p>
            <a:pPr algn="l"/>
            <a:r>
              <a:rPr lang="en-US" sz="1200" dirty="0"/>
              <a:t>-Rain Rate</a:t>
            </a:r>
          </a:p>
          <a:p>
            <a:pPr algn="l"/>
            <a:r>
              <a:rPr lang="en-US" sz="1200" dirty="0"/>
              <a:t>-</a:t>
            </a:r>
            <a:r>
              <a:rPr lang="en-US" sz="1200" dirty="0">
                <a:solidFill>
                  <a:srgbClr val="636363"/>
                </a:solidFill>
              </a:rPr>
              <a:t>Snow Fall Rate</a:t>
            </a:r>
          </a:p>
          <a:p>
            <a:pPr algn="l"/>
            <a:r>
              <a:rPr lang="en-US" sz="1200" dirty="0"/>
              <a:t>-</a:t>
            </a:r>
            <a:r>
              <a:rPr lang="en-US" sz="1200" dirty="0">
                <a:solidFill>
                  <a:srgbClr val="636363"/>
                </a:solidFill>
              </a:rPr>
              <a:t>Wind Speed/Vector</a:t>
            </a:r>
          </a:p>
          <a:p>
            <a:pPr algn="l"/>
            <a:r>
              <a:rPr lang="en-US" sz="1200" dirty="0"/>
              <a:t>-</a:t>
            </a:r>
            <a:r>
              <a:rPr lang="en-US" sz="1200" dirty="0">
                <a:solidFill>
                  <a:srgbClr val="636363"/>
                </a:solidFill>
              </a:rPr>
              <a:t>Cloud Top</a:t>
            </a:r>
          </a:p>
          <a:p>
            <a:pPr algn="l"/>
            <a:r>
              <a:rPr lang="en-US" sz="1200" dirty="0"/>
              <a:t>-</a:t>
            </a:r>
            <a:r>
              <a:rPr lang="en-US" sz="1200" dirty="0">
                <a:solidFill>
                  <a:srgbClr val="636363"/>
                </a:solidFill>
              </a:rPr>
              <a:t>Cloud Thickness</a:t>
            </a:r>
          </a:p>
          <a:p>
            <a:pPr algn="l"/>
            <a:r>
              <a:rPr lang="en-US" sz="1200" dirty="0"/>
              <a:t>-</a:t>
            </a:r>
            <a:r>
              <a:rPr lang="en-US" sz="1200" dirty="0">
                <a:solidFill>
                  <a:srgbClr val="636363"/>
                </a:solidFill>
              </a:rPr>
              <a:t>Cloud phase</a:t>
            </a:r>
          </a:p>
        </p:txBody>
      </p:sp>
      <p:sp>
        <p:nvSpPr>
          <p:cNvPr id="81" name="Text Box 45"/>
          <p:cNvSpPr txBox="1">
            <a:spLocks noChangeArrowheads="1"/>
          </p:cNvSpPr>
          <p:nvPr/>
        </p:nvSpPr>
        <p:spPr bwMode="auto">
          <a:xfrm>
            <a:off x="4876800" y="5514201"/>
            <a:ext cx="5357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1" i="1" dirty="0" smtClean="0"/>
              <a:t>VIPP</a:t>
            </a:r>
            <a:endParaRPr lang="en-US" sz="1200" b="1" i="1" dirty="0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MiRS</a:t>
            </a:r>
            <a:r>
              <a:rPr lang="en-US" dirty="0" smtClean="0"/>
              <a:t> Overview : Product &amp; Post-Processing 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so-a.gsfc.nasa.gov/val/projects/gpm/source_info/dms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978671"/>
            <a:ext cx="1315250" cy="990600"/>
          </a:xfrm>
          <a:prstGeom prst="rect">
            <a:avLst/>
          </a:prstGeom>
          <a:noFill/>
        </p:spPr>
      </p:pic>
      <p:pic>
        <p:nvPicPr>
          <p:cNvPr id="2062" name="Picture 14" descr="http://blogimg.goo.ne.jp/user_image/67/cb/122ae6e518e2e8ccd9a12f09ceca84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29105">
            <a:off x="4692260" y="4651444"/>
            <a:ext cx="1234830" cy="838200"/>
          </a:xfrm>
          <a:prstGeom prst="rect">
            <a:avLst/>
          </a:prstGeom>
          <a:noFill/>
        </p:spPr>
      </p:pic>
      <p:pic>
        <p:nvPicPr>
          <p:cNvPr id="2084" name="Picture 36" descr="https://encrypted-tbn1.gstatic.com/images?q=tbn:ANd9GcRd06Dcvw5pwerRB1BKpHcBtAm3Kf55WzftdS9roTT3f6YB8Dh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1422">
            <a:off x="1688636" y="3666669"/>
            <a:ext cx="1205696" cy="114300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228600" y="2438400"/>
            <a:ext cx="8610600" cy="2362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86400" y="2369165"/>
            <a:ext cx="327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Retrieval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600" dirty="0" smtClean="0"/>
              <a:t> All parameters retrieved simultaneously 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Valid globally over all surface types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Valid in all weather conditions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Retrieved parameters depend on information content contained in sensor measurements</a:t>
            </a:r>
          </a:p>
        </p:txBody>
      </p:sp>
      <p:pic>
        <p:nvPicPr>
          <p:cNvPr id="2056" name="Picture 8" descr="GPM Co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91896">
            <a:off x="2824190" y="4820942"/>
            <a:ext cx="1428750" cy="10096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429000" y="2743200"/>
            <a:ext cx="1905000" cy="1600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2225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MiRS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s://encrypted-tbn1.gstatic.com/images?q=tbn:ANd9GcQ1oFp1lR30YRBtjO5nNZCyWO-J7U__ZgaDmmE20qjRcUwt1SY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2923">
            <a:off x="2518611" y="1002908"/>
            <a:ext cx="1238247" cy="9905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7211" y="1764908"/>
            <a:ext cx="1100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S-NPP ATMS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3969271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DMSP F16  SSMI/S</a:t>
            </a: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DMSP F17  SSMI/S</a:t>
            </a: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DMSP F18  SSMI/S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469935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GPM GMI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8" name="Picture 10" descr="POES Satelli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2269535"/>
            <a:ext cx="1479610" cy="762000"/>
          </a:xfrm>
          <a:prstGeom prst="rect">
            <a:avLst/>
          </a:prstGeom>
          <a:noFill/>
        </p:spPr>
      </p:pic>
      <p:pic>
        <p:nvPicPr>
          <p:cNvPr id="2060" name="Picture 12" descr="http://www.geo-web.org.uk/geoimages/metop0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1888535"/>
            <a:ext cx="1219200" cy="61874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791200" y="2421935"/>
            <a:ext cx="1855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MetOp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-A  AMSU/MHS</a:t>
            </a:r>
          </a:p>
          <a:p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MetOp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-B  AMSU/MHS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5486400"/>
            <a:ext cx="1563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GCOM-W1 AMSR2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64" name="AutoShape 16" descr="data:image/jpeg;base64,/9j/4AAQSkZJRgABAQAAAQABAAD/2wCEAAkGBxETERQUExMWFhUXGRgYGBYXFhgaGxoeFxgXGhsaHxoaHSghGRwmHxoUITEhJSksLi4uGB8zODMsNygtLisBCgoKDg0OGxAQGywmICQsNCwvNC0sLCs0NCwsLDAsLCw3LCwsLCw0LCwsLCwsLDUsLCw0LCwsLCwsLy8sLCwsLP/AABEIAHgAzQMBEQACEQEDEQH/xAAcAAEAAgMBAQEAAAAAAAAAAAAABgcDBAUBAgj/xAA+EAABAwIDBgIHBgQGAwAAAAABAAIDBBESITEFBkFRYXETIgcyQoGRsfAUUlNicqEjM8HhgpLC0dLxQ0Sy/8QAGgEBAAMBAQEAAAAAAAAAAAAAAAECBAMFBv/EADIRAAIBAgMFBwQCAgMAAAAAAAABAgMRBCExEkFRkfAiYXGBobHRBRPB4TLxM0IjcpL/2gAMAwEAAhEDEQA/ALxQBAEAQBAEAQBAEAQBAEAQBAEAQBAEAQBAaG2NsQUsZknkDG8L6noBqT2V4U5TdoohuxVe9HpLnmuymBhj/E1kcPkz9z2W6lhUtc3w61KuRHN3966ukdeOQlpN3McS5rr6k30J5hdqtCE/H15EJltbr7+U1XZjj4U33HHI/pd7XzXnVKEoeBdMli4khAEAQBAEAQBAEAQBAEBzdo7XZGcI8z8rtvpc5XPDsuFfERpLPUrOWyjJs+uL8nNwnUWORVMNilWurWaKwqKRvLUdAgCAIAgCA+JpWtaXOIa0Zkk2A96Ar7eL0ksDjHSYXGxHjPBwA8gOPfRaI0Gnea8t5F0VdtipnklL53udIfaJuCPy8A3oF6dNQ2bRzXAozRt7vkul3JZZ+5Avbp8kttLPP3A+voo1lfXrgCZ7rekKppbMlvNEMrOPmaPyu49j+yx1cNGeccuuBZMtjYu89JUsxxytytia4hrmk8CCvPnTlDVF7nYVAEAQBAEAQBAEAQGptes8GCWX8Njnf5QSpSbdkTGLk0lvIPuxWMqGPLXXc5wuT6wuASSO+L4rx8fh6tGqvufpjHUZQqpPSxg9JgkbRkxyFsjHNkY5uTm4DrcHryVvpiTrpW1yGEo7czlbgelCoeRDVwukAy+0RgZfrboe4+C9yrQcTtiKP2tSU1fpOoI5hGS4gmxe0AtF9Dkb/ALrQwFetFzhHLjpy4+xnnJU8puz4b/F8PPMmNNUMkaHMIc06EfWSxkmVAEBD97N/qeluyMiWYW8jcwOeI8MlopYWdRX0XFkbSRUu8e8lRWPJmd5crRN9QW07nqVvpUVTzjz3+RRu5yb8/gr2Wq59dd4NiCrLRhNnNOrTp/Y9lylS3rLv39eJNz6dTNfnCc+Mbv9J9rtquiqOP8AlXnpzRFuBpEEEjQjUFd3mk3zXwQexsLiGtBJOjbZnsOKSaj2pO3eCwN1/RlLLhfVExx6+H7Z99/J+5WCrjd0Fnx/RZRLU2XsmCnjEcMbWtHIZnqTxK8+UnJ3Zc3lACAIAgCAIAgCAIDS21R+NTzRfiRvZ/maQpTs7olOzuj8zsqpqWdzLuZLG6xFy1wt21C9aNeFaGzUV0+J7tPFQqx2aiJFBvFPVfwnPxeJ5STrbLjyyVYfT8JSkqqTTjmrPLkdZQw2Gpuq07Rzy38EZauEyEwxvLGA4W2AtkPM48xe/wAF48/qapY1KUNtLc3v48OZ4uzOVH7l7Tlm3vSeiXDLW3E68OyYaRg8O0k4IBc4Xc3Fc3AGTfrNZvqH1jE4xSf8Yvct9rLPicKGGhBq/Mle6e0ZYhaRrjmcd+R0cPvW0WTCVJUrbbVn7midJzd4oku3N5KWkZjmkAuLtaM3OvyaM17dKlKo7RRkbsVLvT6RKip8kbRDDcHD6z3WsRiOgz4D4r0YYGnazzfJL59Cu207oj+KGbUCB/T+W4/OM/EdldqdPP8Akvb59PAjJmpV0r4nYXix1HUcweIXWE4zW0uZDVjXvwPwC6JJdpc2D09fgFEdbrm/j+/IAlQlbTn8cATHdvdSrrW3ewCO3llfcH/CdXBYKtZUf8Tz9PP9epeKv/ItPdrdOmo2jA3FJbOR2ZPO3ILFOpKbvItY76oAgCAIAgCAIAgCAIAgCAjG9m4tFXgmVmGW1hKw2eOXR1uRUxk1oWjNx0Kbqt230NY+IzxzYQLOHldiNiGubc52IOV+67TrONJsvOsqiVOTsrq/gd7YtHdkrzo1jh77FfMUZN1Nt6uRprSu0ja2Af481h5cLrcMrD4rtX2v9u4rO2wvE5u6+0ajAxviPLfONbj1shfnbgtNeKvexek3axyd5aCWOYvkt58w7FiIFvVN8xbkvofp+IhUpKEb5bvyYa8HGV3vOPb/AL4r0NpPJ8txxPPrurWb7/x5g26WtcxuDJ0ZPqOzB7fdPZcJ01J7S14r88fMlMyGlZJ/KNj+E4+b/C72vmqqq4vt8/8AX9ewsZ9i7uVVVJgijORs4nIN7n+itUrwhq7sJFr7rejmnprPmtNL1Hkb2bx7lebWxU6ncut5dRsTYBZiT1AEAQBAEAQBAEAQBAEAQHzJIGgkkADUlAUVtTfCpZVzzQySmndI4nC69gG2tY+o6+g0VopqaTWTOUlLVaexxNqbFErDWeM57HkW8Qee5NrXuA3PiolUoKrKDi5Pdd2tyRwWwm1LWxItxq6SITxVF2hgEjXOIN2aZOGT+4Xk42hK6dsztgKqrdmDvnb9HW2PtWBzZAxpxDFfygeUkkXOgAB46LPUpNyUm+HOx7GIwtWlZT0ehGtkbFqaepY6NznQuJDnNuLgg+sOIvbNetLDVZ09rYeehjWIpwqbLkjobc2e+Z4ZYMDQcL3aFxtlbgLcVswNCth73WuqOdfFUqttlkUrqGSJ2GRtjwJ0PUc169OrGSt6b/PgcLGt9XK6PLL06/sGeio5JXhkTC950AFz/ZUnUgleWXXXEWLM3W9GFsMlY6/Hwm/6nf0C86ri3LKJdRLIoqKOFuGNga297BYlFLQu23qbCkgIAgCAIAgCAIAgCAIAgCAIDhb6uZ9hqGvLbuifhBtmQ0nIHUjVCsnsxbW4pp8jJGkSNxADD4rMnAXIAcM7jL1XXH6V5joV8NJzw8rp5tPrLy5F6OKp4hWrxcJaX3adamOevj+zfZ2Fr2sPme0loaL3Bwm+XA8Oq10Eq0/uyey2tNc/HI5zwyjJuT7v2c2lf4QbC4usXO5gFrw3CWnR2YvYciu9RZ7LyZlw8JUcR9zVaed/gnWwtiR07C5z8ZdZxLhYcxl06r0cJgadFbTzZ3+pfVq2MnwSVjPU7V82Fp99rn4cO5WXG/VY4eT7SfCOmfFyelu5XMuG+n1asrvKPgcqqmxODXA5kYjr7Qyc7twGXdeVQxVbFT+5OWW5LTlr5vkj1JUadBbEVnx6/BPtu7qQGJzmuYxlrlkmcXcHVh6j4L1Y1pX7/XmcNlLQhmzfRyZ5Q674oLXOIAnXRhyJB1uRotEsZOHZsvH5XwQld6FnbD2DT0rMMMYbzdq49yscpOTuzodNVAQBAEAQBAEAQBAEAQBAEAQBAaldtCOK2I3cfVY0Xc48g0ZqVFshuxwd+6Yy7PkecbCxhf4YI1t7WtwNciqyWTQctlXZQ+0qy7yWn1mhrsySCLA+Y5n1W5rJUm9pqLO0UnFNn3FWFpic5tpGucWyAWdw1A9ccOCiclUhsVFrlfrU5RoulNzpPLLsvTLg93qu47kZhmaDZrMedwMUL887tFsDvzNsb6gqkFicPaLX3Ieq8H+H5Mn71Gs3FPZlvT97fleZIYy95DGesG3bi452AaOfe5PJWljauL7CezFZbKfadt1/wuZaOFhR7Tzet7ZcvkxMwtuwiztDkRd3GxObu68HF4OrGf3YfteW49OjUjKNuvM2Kd58WNuG4xMzOnrDJT9Ow9K33XO01JJR4reyuInL+FsralsfZI8LW4G4W2LRYWbbSw4L6s8szIAgCAIAgCAIAgCAIAgCAIAgCAx1E7GNLnuDWjMucbAe8oCuN6PSixt2UbQ8/iu9Ufpbq7ubDut1HBuWc8uuP9lXIgNFvPOyUyPJc5xxFwOGS/MOAt7iLLVLCwS/48vZ9cznkTun3y+000sL3B2ONzcYFnMuLXezl1Bt1WKdBf8AV9+j8GJXcWuK6yIid3KdgMs7gGjOwJDTcnO5zN8shyVl9PpU19ys7Lhc5U6tW2wnfy3WOFtapid/KaQ27rX1Fhw6G4y4LzK86cp/8ayNtOMkryZj2XK92V7g4r6ZeXI89Tb3q8Hs53yOFanFtTtnde5N6VjQDY3va+d87L5P6i66lCU1Zax8L6ntYeNNKSi755+JtzzskFpibN/8gPmaMtfvN94PVelhMZWdOLrRdpZKSV+6zW8y1IU1UcacltLO3d3HkFK8PieHY4g5p8RtgywIy6nTUjM2stSwkdtzjFa663zWfBb8vUo6rtZtq24tpjrgHnnnkvTM59IAgCAIAgCAIAgCAIAgCAIAgIlt3fmCJ5hhLJZrGwxhrA7g0u59AukaU3nbLrcLoqTejbtZUyWqSW4dIrFrW9m/1N16dCnTSvDPrj/RzbZxD8PmVoS8/ZEHn11Vu9Z+wPqN5aQ5pIIzBBsR7woaUrp5+OgJFsjeh0dxIAQRY+UOa4cQ9mhB5j91knhsrRzXB/hjffebtXu5T1QaaV7YZDe0JOKKQkaMfrG78rh8F5FXDLWHJ9ex2jV3SODHsiWnlDZGvjkFw5jsr62LeYyGYOdlS3Yfg/YzVqyU/tvua5ol+yqaWUhscJJJOlrAfecdBnwXztbCTxNRRU23FK993cvI9mnV2ItuNrvLv7yYUO4kZu+ocXuLS0NGTW3/APo9SvawOFeGhs38bb/HiYsTKNZ5rTTu8OB5U7DexhEzGzsGWNrc8I0xR8xzbfsFtOZ09n7ZyGj2jK41HQ/7GxQHapqpjx5TpqOI7hAZkAQBAEAQBAEAQBAEAQHD3j3qpaNv8V932yjbm8+7h3KvCnKbsiLlS7zb+VVXdgPgxH2GONyPzPyJ7CwXoU8NCGbzfW4q2RLstjWVpZeHXXAqdCn2mcIZIBKwaYjZzf0u1HbRcalLtX0fd+eJKZ7Js0OBfA7GNS0i0jR+n2h1ChV7dmp6addXFuBzfrr/AGWnXrrreQP2+ZUZN8X6Lrq4JfutuFU1dnuHgxG3ncPM4flb/UrHWxUYZLtP0XXkWUS2dgbqUlI0eFGMQz8R2bibWvfhlf4rzqtSVR3nn+C2yjobU2XDUMwTMDx11HY6hc2rqwaT1PnZ+yYYf5bcOQBzOduJGhd11SMVFWRZu7uzeUkBAc+v2PDK4PILXj22HC7sSPWHQ3QGTZ+zY4QQy4vmbkm55m/FAbiAIAgCAIAgCAIAgNTaW0oadhfNI1jeZOvQDiegUqLegKs3q9Jj5f4dICxl85HZPdY6AD1R+/ZbYYNW7fp113ldrgRGXwqglwOCU5lsjrhxPEPPyK6fbqUc1nHuIyZzaiBzHYXNIcOGi006kZLJ2XqQ0Yf3+S7ZLu9yD6Cq+GnXXwD7jkIN2mxGYdpbr/dcpwTyly38/nkSSTYux56+9oS4j/2BZugyB4P/ALrJOo6On/nrTrIslcsndT0f01KA+QeLNrdwyaeQH9Vnq4mdVWeS4dakpJEyXAkIAgCAIAgCAIAgCAIAgCAIAgCAg2+u/ZpXGKKImT78gIYOo+/8l0p09tkNlS7V2lNUPL5nmR35tB0aNLL0acYwtbLw/PAqzRc36OvuXeMuOXhp59/hyKg/XNSlbrIG5T17sOBwEjBwJs5v6XajsuNSnG+0+y353JTPZKEPBdEcQHsnJwtbUcR1HwVYVZQdp5evr14ktXMOztnyzyeHEwyPPsjQd+S0TqRgrvL38uvMra5Z+7Howa3z1hxH2Y2nyjLUnUn/AGXm1cW5LZhkvVl1EsengaxoY0ANaLAAWWQsZEAQBAEAQBAEAQBAEAQBAEAQBAEAQGptLZsM7MErA9vXh1B4JoCs95fRpIy76V2NuZwH1x+k6H5913hWcevfiRYrqpgcwlrmkEZWNw4d16NKcZZp/HL5KMw/V+S7/wAX+OJBkjYSQACSdLDM+4LjJpXS809L+JJPt1/RvNKWyVBMLciAP5h/4rDPEK1o6d+nl+yyRaOydkQ07S2JtsRuScyfesdi7ZvqSAgCAIAgCAIAgCAIAgCAIAgCAIAgCAIAgCA428O7FLWNtKzzDR4ycPfx96vCpKDvFixXU3opn8cNbK0xfiEeYdMPErUsa9m1vLd49cyuyT/dvdKmoxdjcUnGRw8x7clknNy1LWO+qgIAgCAIAgCAIAgCAIAgCAIAgCAIAgCAIDw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data:image/jpeg;base64,/9j/4AAQSkZJRgABAQAAAQABAAD/2wCEAAkGBxETERQUExMWFhUXGRgYGBYXFhgaGxoeFxgXGhsaHxoaHSghGRwmHxoUITEhJSksLi4uGB8zODMsNygtLisBCgoKDg0OGxAQGywmICQsNCwvNC0sLCs0NCwsLDAsLCw3LCwsLCw0LCwsLCwsLDUsLCw0LCwsLCwsLy8sLCwsLP/AABEIAHgAzQMBEQACEQEDEQH/xAAcAAEAAgMBAQEAAAAAAAAAAAAABgcDBAUBAgj/xAA+EAABAwIDBgIHBgQGAwAAAAABAAIDBBESITEFBkFRYXETIgcyQoGRsfAUUlNicqEjM8HhgpLC0dLxQ0Sy/8QAGgEBAAMBAQEAAAAAAAAAAAAAAAECBAMFBv/EADIRAAIBAgMFBwQCAgMAAAAAAAABAgMRBCExEkFRkfAiYXGBobHRBRPB4TLxM0IjcpL/2gAMAwEAAhEDEQA/ALxQBAEAQBAEAQBAEAQBAEAQBAEAQBAEAQBAaG2NsQUsZknkDG8L6noBqT2V4U5TdoohuxVe9HpLnmuymBhj/E1kcPkz9z2W6lhUtc3w61KuRHN3966ukdeOQlpN3McS5rr6k30J5hdqtCE/H15EJltbr7+U1XZjj4U33HHI/pd7XzXnVKEoeBdMli4khAEAQBAEAQBAEAQBAEBzdo7XZGcI8z8rtvpc5XPDsuFfERpLPUrOWyjJs+uL8nNwnUWORVMNilWurWaKwqKRvLUdAgCAIAgCA+JpWtaXOIa0Zkk2A96Ar7eL0ksDjHSYXGxHjPBwA8gOPfRaI0Gnea8t5F0VdtipnklL53udIfaJuCPy8A3oF6dNQ2bRzXAozRt7vkul3JZZ+5Avbp8kttLPP3A+voo1lfXrgCZ7rekKppbMlvNEMrOPmaPyu49j+yx1cNGeccuuBZMtjYu89JUsxxytytia4hrmk8CCvPnTlDVF7nYVAEAQBAEAQBAEAQGptes8GCWX8Njnf5QSpSbdkTGLk0lvIPuxWMqGPLXXc5wuT6wuASSO+L4rx8fh6tGqvufpjHUZQqpPSxg9JgkbRkxyFsjHNkY5uTm4DrcHryVvpiTrpW1yGEo7czlbgelCoeRDVwukAy+0RgZfrboe4+C9yrQcTtiKP2tSU1fpOoI5hGS4gmxe0AtF9Dkb/ALrQwFetFzhHLjpy4+xnnJU8puz4b/F8PPMmNNUMkaHMIc06EfWSxkmVAEBD97N/qeluyMiWYW8jcwOeI8MlopYWdRX0XFkbSRUu8e8lRWPJmd5crRN9QW07nqVvpUVTzjz3+RRu5yb8/gr2Wq59dd4NiCrLRhNnNOrTp/Y9lylS3rLv39eJNz6dTNfnCc+Mbv9J9rtquiqOP8AlXnpzRFuBpEEEjQjUFd3mk3zXwQexsLiGtBJOjbZnsOKSaj2pO3eCwN1/RlLLhfVExx6+H7Z99/J+5WCrjd0Fnx/RZRLU2XsmCnjEcMbWtHIZnqTxK8+UnJ3Zc3lACAIAgCAIAgCAIDS21R+NTzRfiRvZ/maQpTs7olOzuj8zsqpqWdzLuZLG6xFy1wt21C9aNeFaGzUV0+J7tPFQqx2aiJFBvFPVfwnPxeJ5STrbLjyyVYfT8JSkqqTTjmrPLkdZQw2Gpuq07Rzy38EZauEyEwxvLGA4W2AtkPM48xe/wAF48/qapY1KUNtLc3v48OZ4uzOVH7l7Tlm3vSeiXDLW3E68OyYaRg8O0k4IBc4Xc3Fc3AGTfrNZvqH1jE4xSf8Yvct9rLPicKGGhBq/Mle6e0ZYhaRrjmcd+R0cPvW0WTCVJUrbbVn7midJzd4oku3N5KWkZjmkAuLtaM3OvyaM17dKlKo7RRkbsVLvT6RKip8kbRDDcHD6z3WsRiOgz4D4r0YYGnazzfJL59Cu207oj+KGbUCB/T+W4/OM/EdldqdPP8Akvb59PAjJmpV0r4nYXix1HUcweIXWE4zW0uZDVjXvwPwC6JJdpc2D09fgFEdbrm/j+/IAlQlbTn8cATHdvdSrrW3ewCO3llfcH/CdXBYKtZUf8Tz9PP9epeKv/ItPdrdOmo2jA3FJbOR2ZPO3ILFOpKbvItY76oAgCAIAgCAIAgCAIAgCAjG9m4tFXgmVmGW1hKw2eOXR1uRUxk1oWjNx0Kbqt230NY+IzxzYQLOHldiNiGubc52IOV+67TrONJsvOsqiVOTsrq/gd7YtHdkrzo1jh77FfMUZN1Nt6uRprSu0ja2Af481h5cLrcMrD4rtX2v9u4rO2wvE5u6+0ajAxviPLfONbj1shfnbgtNeKvexek3axyd5aCWOYvkt58w7FiIFvVN8xbkvofp+IhUpKEb5bvyYa8HGV3vOPb/AL4r0NpPJ8txxPPrurWb7/x5g26WtcxuDJ0ZPqOzB7fdPZcJ01J7S14r88fMlMyGlZJ/KNj+E4+b/C72vmqqq4vt8/8AX9ewsZ9i7uVVVJgijORs4nIN7n+itUrwhq7sJFr7rejmnprPmtNL1Hkb2bx7lebWxU6ncut5dRsTYBZiT1AEAQBAEAQBAEAQBAEAQHzJIGgkkADUlAUVtTfCpZVzzQySmndI4nC69gG2tY+o6+g0VopqaTWTOUlLVaexxNqbFErDWeM57HkW8Qee5NrXuA3PiolUoKrKDi5Pdd2tyRwWwm1LWxItxq6SITxVF2hgEjXOIN2aZOGT+4Xk42hK6dsztgKqrdmDvnb9HW2PtWBzZAxpxDFfygeUkkXOgAB46LPUpNyUm+HOx7GIwtWlZT0ehGtkbFqaepY6NznQuJDnNuLgg+sOIvbNetLDVZ09rYeehjWIpwqbLkjobc2e+Z4ZYMDQcL3aFxtlbgLcVswNCth73WuqOdfFUqttlkUrqGSJ2GRtjwJ0PUc169OrGSt6b/PgcLGt9XK6PLL06/sGeio5JXhkTC950AFz/ZUnUgleWXXXEWLM3W9GFsMlY6/Hwm/6nf0C86ri3LKJdRLIoqKOFuGNga297BYlFLQu23qbCkgIAgCAIAgCAIAgCAIAgCAIDhb6uZ9hqGvLbuifhBtmQ0nIHUjVCsnsxbW4pp8jJGkSNxADD4rMnAXIAcM7jL1XXH6V5joV8NJzw8rp5tPrLy5F6OKp4hWrxcJaX3adamOevj+zfZ2Fr2sPme0loaL3Bwm+XA8Oq10Eq0/uyey2tNc/HI5zwyjJuT7v2c2lf4QbC4usXO5gFrw3CWnR2YvYciu9RZ7LyZlw8JUcR9zVaed/gnWwtiR07C5z8ZdZxLhYcxl06r0cJgadFbTzZ3+pfVq2MnwSVjPU7V82Fp99rn4cO5WXG/VY4eT7SfCOmfFyelu5XMuG+n1asrvKPgcqqmxODXA5kYjr7Qyc7twGXdeVQxVbFT+5OWW5LTlr5vkj1JUadBbEVnx6/BPtu7qQGJzmuYxlrlkmcXcHVh6j4L1Y1pX7/XmcNlLQhmzfRyZ5Q674oLXOIAnXRhyJB1uRotEsZOHZsvH5XwQld6FnbD2DT0rMMMYbzdq49yscpOTuzodNVAQBAEAQBAEAQBAEAQBAEAQBAaldtCOK2I3cfVY0Xc48g0ZqVFshuxwd+6Yy7PkecbCxhf4YI1t7WtwNciqyWTQctlXZQ+0qy7yWn1mhrsySCLA+Y5n1W5rJUm9pqLO0UnFNn3FWFpic5tpGucWyAWdw1A9ccOCiclUhsVFrlfrU5RoulNzpPLLsvTLg93qu47kZhmaDZrMedwMUL887tFsDvzNsb6gqkFicPaLX3Ieq8H+H5Mn71Gs3FPZlvT97fleZIYy95DGesG3bi452AaOfe5PJWljauL7CezFZbKfadt1/wuZaOFhR7Tzet7ZcvkxMwtuwiztDkRd3GxObu68HF4OrGf3YfteW49OjUjKNuvM2Kd58WNuG4xMzOnrDJT9Ow9K33XO01JJR4reyuInL+FsralsfZI8LW4G4W2LRYWbbSw4L6s8szIAgCAIAgCAIAgCAIAgCAIAgCAx1E7GNLnuDWjMucbAe8oCuN6PSixt2UbQ8/iu9Ufpbq7ubDut1HBuWc8uuP9lXIgNFvPOyUyPJc5xxFwOGS/MOAt7iLLVLCwS/48vZ9cznkTun3y+000sL3B2ONzcYFnMuLXezl1Bt1WKdBf8AV9+j8GJXcWuK6yIid3KdgMs7gGjOwJDTcnO5zN8shyVl9PpU19ys7Lhc5U6tW2wnfy3WOFtapid/KaQ27rX1Fhw6G4y4LzK86cp/8ayNtOMkryZj2XK92V7g4r6ZeXI89Tb3q8Hs53yOFanFtTtnde5N6VjQDY3va+d87L5P6i66lCU1Zax8L6ntYeNNKSi755+JtzzskFpibN/8gPmaMtfvN94PVelhMZWdOLrRdpZKSV+6zW8y1IU1UcacltLO3d3HkFK8PieHY4g5p8RtgywIy6nTUjM2stSwkdtzjFa663zWfBb8vUo6rtZtq24tpjrgHnnnkvTM59IAgCAIAgCAIAgCAIAgCAIAgIlt3fmCJ5hhLJZrGwxhrA7g0u59AukaU3nbLrcLoqTejbtZUyWqSW4dIrFrW9m/1N16dCnTSvDPrj/RzbZxD8PmVoS8/ZEHn11Vu9Z+wPqN5aQ5pIIzBBsR7woaUrp5+OgJFsjeh0dxIAQRY+UOa4cQ9mhB5j91knhsrRzXB/hjffebtXu5T1QaaV7YZDe0JOKKQkaMfrG78rh8F5FXDLWHJ9ex2jV3SODHsiWnlDZGvjkFw5jsr62LeYyGYOdlS3Yfg/YzVqyU/tvua5ol+yqaWUhscJJJOlrAfecdBnwXztbCTxNRRU23FK993cvI9mnV2ItuNrvLv7yYUO4kZu+ocXuLS0NGTW3/APo9SvawOFeGhs38bb/HiYsTKNZ5rTTu8OB5U7DexhEzGzsGWNrc8I0xR8xzbfsFtOZ09n7ZyGj2jK41HQ/7GxQHapqpjx5TpqOI7hAZkAQBAEAQBAEAQBAEAQHD3j3qpaNv8V932yjbm8+7h3KvCnKbsiLlS7zb+VVXdgPgxH2GONyPzPyJ7CwXoU8NCGbzfW4q2RLstjWVpZeHXXAqdCn2mcIZIBKwaYjZzf0u1HbRcalLtX0fd+eJKZ7Js0OBfA7GNS0i0jR+n2h1ChV7dmp6addXFuBzfrr/AGWnXrrreQP2+ZUZN8X6Lrq4JfutuFU1dnuHgxG3ncPM4flb/UrHWxUYZLtP0XXkWUS2dgbqUlI0eFGMQz8R2bibWvfhlf4rzqtSVR3nn+C2yjobU2XDUMwTMDx11HY6hc2rqwaT1PnZ+yYYf5bcOQBzOduJGhd11SMVFWRZu7uzeUkBAc+v2PDK4PILXj22HC7sSPWHQ3QGTZ+zY4QQy4vmbkm55m/FAbiAIAgCAIAgCAIAgNTaW0oadhfNI1jeZOvQDiegUqLegKs3q9Jj5f4dICxl85HZPdY6AD1R+/ZbYYNW7fp113ldrgRGXwqglwOCU5lsjrhxPEPPyK6fbqUc1nHuIyZzaiBzHYXNIcOGi006kZLJ2XqQ0Yf3+S7ZLu9yD6Cq+GnXXwD7jkIN2mxGYdpbr/dcpwTyly38/nkSSTYux56+9oS4j/2BZugyB4P/ALrJOo6On/nrTrIslcsndT0f01KA+QeLNrdwyaeQH9Vnq4mdVWeS4dakpJEyXAkIAgCAIAgCAIAgCAIAgCAIAgCAg2+u/ZpXGKKImT78gIYOo+/8l0p09tkNlS7V2lNUPL5nmR35tB0aNLL0acYwtbLw/PAqzRc36OvuXeMuOXhp59/hyKg/XNSlbrIG5T17sOBwEjBwJs5v6XajsuNSnG+0+y353JTPZKEPBdEcQHsnJwtbUcR1HwVYVZQdp5evr14ktXMOztnyzyeHEwyPPsjQd+S0TqRgrvL38uvMra5Z+7Howa3z1hxH2Y2nyjLUnUn/AGXm1cW5LZhkvVl1EsengaxoY0ANaLAAWWQsZEAQBAEAQBAEAQBAEAQBAEAQBAEAQGptLZsM7MErA9vXh1B4JoCs95fRpIy76V2NuZwH1x+k6H5913hWcevfiRYrqpgcwlrmkEZWNw4d16NKcZZp/HL5KMw/V+S7/wAX+OJBkjYSQACSdLDM+4LjJpXS809L+JJPt1/RvNKWyVBMLciAP5h/4rDPEK1o6d+nl+yyRaOydkQ07S2JtsRuScyfesdi7ZvqSAgCAIAgCAIAgCAIAgCAIAgCAIAgCAIAgCA428O7FLWNtKzzDR4ycPfx96vCpKDvFixXU3opn8cNbK0xfiEeYdMPErUsa9m1vLd49cyuyT/dvdKmoxdjcUnGRw8x7clknNy1LWO+qgIAgCAIAgCAIAgCAIAgCAIAgCAIAgCAIDw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 descr="https://encrypted-tbn0.gstatic.com/images?q=tbn:ANd9GcTso-p7008AnuhLkyEqfUNAbrRcb6cvMVfKde0tmDu-mrZ9YjLza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7207">
            <a:off x="4262988" y="966321"/>
            <a:ext cx="1305560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343400" y="1600200"/>
            <a:ext cx="1487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</a:rPr>
              <a:t>Megha-Tropiques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SAPHIR/MADRAS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70" name="AutoShape 22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data:image/jpeg;base64,/9j/4AAQSkZJRgABAQAAAQABAAD/2wCEAAkGBxQQERQQExQUFhAXFA8VFhgSFBgYFxUUFhQZGRcXFxcZHCogGR0mHBQXITEhJikrLjAuHh8zODMvNygtLi0BCgoKDg0OGxAQGzcjICUsLy8sLDgsLCwtLSwsNC0sLCwsLCwsLCwsLCwsLCwsLCwsLCwsLzQsLCwsLCwsLCwsLP/AABEIAL0AyAMBIgACEQEDEQH/xAAcAAEAAQUBAQAAAAAAAAAAAAAABgECBAUHAwj/xAA8EAABAwIDBwIDBgUDBQEAAAABAAIRAyEEEjEFBiJBUWGBE3EHMkIjUnKRofAUYoKxwUOy0TM1c8LhJf/EABoBAQADAQEBAAAAAAAAAAAAAAACAwQBBQb/xAApEQEAAgICAQIFBAMAAAAAAAAAAQIDEQQhMRIyIiNBUYETYXGRBUJS/9oADAMBAAIRAxEAPwDuKIiAiIgIiICIiAiIgIiICIiAiIgIiICIiAiIgIiICIiAi0m+GMqUcJUq0nZXtyEGAfrE2PuotsX4kg8OJZGnHSuD+JhuPBPhXUwXvX1Vjaq2atbemXREWFs3alLEtz0ajXt55TcHoRqD7rMCqmJjysid+FUVFVcdEREBERAREQEREBERAREQEREBERAREQEREEe39H/5+I/C3/cFxPPbS8i8m0TIjQzIv2Xbt+f+34j/AMf/ALBcQLTExYECe5mB+hXrf4/2T/Lz+X7vw9sNiX0nB7HOa8aOYSDHSRr7KZbE+I9WmMuIaKrfvMhrx4+V36eVBV70ZfUYDJLn0m36ZgP7LVkxUye6FNL2r4l3XZu3sPiHOZTqNNRpIcw2cIMHhNyLahbOV88OqF9QuHzF73NuGxJLrEm35hSPY2/uJw8BxFan0qGHeKg/sQV5+TgTHdJaqcuP9nZUUb2JvphcTDc/p1TAyVYaSejTo7wVIg5YbUtWdWjTVW0WjcLkRFFIREQEREBERAREQEREBERAREQEREGHtbZ7MTRfQqTkeIOUwfcHquYbb+HVelLqDhXaORhtSP8Aa7xHsutIrsWe+L2q8mKt/L5yr0nMJa5rmvGrXtLXD3BAIXts8gVmEGQHZgYiQ2XAxy0XeNrbHo4puWtTa8cpFx7OFx4UD2l8NnU3GphahcMtSGVvmBLSBDwL68x5XoY+dS3VumS3GmPCAOpBzM9OYAbnYTJZOhBPzMmwdysHagnxLlk4jD1sJUh9N9KqJDfUaRa0x9NRpuObb+yVKLajTVpiIE1KfOn1c2bmnJ75ZANoK1Vt/SqascxHUkkEEWywIM87yIjkuufCzO7Bue9znA1XBmZxOVrQGwJ5Zg5ciXcN06bcLs6iXlrGikKjyTAGfiJJ8rLz5+XEfeVvGj4tpCigG0/iGS7JhaWePqqB0H2Y2/5keyrs7fTE5vtqLCzn6ctcPYFzg78wvL9EtvqhPkXlha4qMa9plrgCD2K9VFIREQEREBERAREQEREBERAREQEREBERBjY3BsrMLKjGvYeTwCPyKg21PhuGu9bBVXUn6hjzmZP8rjLmzpBzDsugoVOmW1PbKNqRby4dtbduvnax1JzHPdTploEsaHODA+iRY07yW6skSMpBHQd8mZzSw0fZBuYjkSDlYPEH8x0WRt7eakGOp0arf4gEAjLmyQeLMCIBgEQVAjva44ktf9qxrWhzxY5jcAS4jxbwr7ZZya39FUUim9fVv3UfR9GAMlSoKJBgDM4TTPa7CP6lscRs6OX6K7Z23aJawtZVcXnhAp3JAJ5mBobq7EurYhwD2ijh7EsDg6rVIuGvc05WM6gSTzMSDX6p27qNNtsTH0mU20Q9pc2zoMhrncQBPsQt4FFKOFZmYCAGAjMGgNBnSRGk3jupUAq7R2srPSqIiikIiICIiAiIgIiICIiAiIgIiIPOtVDAXOMNGpXlhsayp8jgTzGhHuDdXYp7A0+oWhkXzEAfmVzzaG8eDp1zTp13BzZOf035G2kj1AIPvp3UoiJRmZjw6Q50CTYd1Ct5d8i1hGGEjNkNVw4A4tkBn3jAJkSIjqFoMHvayvUqUjUNZjWsc1xM0ZcSM1Ro4qkATl0t3BDezF0nsoCk4+kz1y59QQalR2WXAG7jYzAgSAp0p32ja32RevizUBqS4gucHtMcD54gYHFJ+ozPaVmbDwrKudz2ggFgEEwSBeYN9Wi619Cg51WaYzMqcNQOgAOAs4j6mubYgXkNhb7ZbadFnpthraZLYudOcm5m1z0C5+h8317/AAsnkfK/T1+WVQZUphoDwXtILOEBrcpBbYXIPOeUqYYWsKjBUaDlcAQDqNZB7g2PdQXEbRhvCOHQOIt0MKRbtV3NBov+YgVW+5/6jfzc1w6y7orLanwo1MeW5I1BuIMj9DC3WzMU54IIENhszdzuZjpEeZWneQBJIAAuXEQI6k2HlXbA2iKlZzKcuZll7ohgM8OUn5pl1wIsq7R0nWUlREVawREQEREBERAREQEREBERBQlazaOMJb9iQXtc0kfebzAWzIWrx2yXOIdSqupG4IDWuY6eoInlyI9l2HJcx21jH4iu+S532jwxpOgzQAATAK1GJrupZ6ThGgeDBtrB/fJbLaeCq0XvBacwzB8tnSCT7HUH/hanH4R2MfNau8saBDAAItczF5jpNyrM2KclYiOtO8fNGK0zMb21G6+Bqema7SBOVzBzkEggiNOykuBrtdxQIsHtL8uQ/emDb3Ee11d6IoAUoLcoADTqBFtfCxXEZs4EEjXr3jTkr611EQz2tvcs3F0GyCA/1Rm5wbWLCGuNN2ogtj9ViTUq8QDnNInkD+RNiradQ1MlM53tZIDSM4m5h/W/flzXtT2dihOSm9wPLKQPzfH+VG9K3+G3hPFknHPqr5ZWIx7KjadItylrGtIAgkgD/I09174TajvUhwArMqHLF2kDWbiRlJ5iey8MLgnUjmrMbTrPJDJcHCSCIkOIJ1ke3Ve2CpuZLC4Pa0y0ubxNc+7+LWDwlSnduvshPpZOIqufxPdncLgPgNnkMoEDpYT3U43VwTfRFbKQamV+VzpygTlHiTfuolszZZxbsgIjMA/i4mRB06wbQui0WCnwgAMkxHIkyQfJVOWY8Qljr9ZZCqqKqpXCIiAiIgIiICIiAiIgIqEogqqEKqII/vVSyM/iGDNVblAblzF1zYWJvJ8e65htPZdTCkCo0sljXCNAHDSeouD+57a5gMGLjTssXE7NpVXB9Sm17mkFpeAcp7TorKZJqhakS5E7A4nECpiRRc5sS5wbyaB8mYy4wOUrzwGynPaXPzN4SWMb8znQcoJNmyV2yFD949jemTVYPsyeIaZDOoPRTpeN6RtXphYWgKbGsboGgS36iBqet17A/v8A+rA/j8oggl/ObW69/Cuw+Er4qzWnL1+Vg9zfN+vhT/lWxtv1WPYGG7M7S8tGY0w2TmaPqMwIE2JV+7uxXVnBjszqYzZ3tkA9Icb+BfqpRs3dSmy9X7R3SIYP6Zv5UhYwCwAA6BVWvH0WxWddvLDYZlNoYxrWtGgaAAvaFVUVSx5A5bfT16divUFaPe7bIweGfUt6h4KYPN5FrcwLk+y55sHf3EYeGVT69MADjMVAPxj5vMnur8fHvkr6qqr5q0nUuvqq0Gw97MNi+Fj8tTnTqcLvE2d7tJW+lU2rNZ1ZZFonwqiIuOiIiAiIgIiICIiAiIgIiICsqMDgQQCDqDoQr0QaPD7s0WuLiC/7rXHhaOkc/MrdNbAgWHZXIuzMz5ciIgREXHRWyrlHt+NqOwuEe9gdndwBzQTkkGXkjSADc84Uq19UxDlp1G3O/iBtv+KxOVpmjSzMb0Lvrd3uMo9u6jDSBMibQLxB69/ZUaAYEgC1zJAHgEnpYFWhfQUpFKxWHk2tNpm0rwf3++akexN9cVhYaXetStwVbkfhf83g5u0KNKtNwkSJbIkAxI5iYsUvjrePijaNbWrPwy7NsPffC4khhd6VU/TVgA/heOF3tM9lJQ5fOY/Tv/lSfY28uIwLAc5eHgZKVQy1rJu8n5mToGg940Xn5uDruk/hsx8r/p2YKqh2w/iDhq0NqzQqGPnvTJ7PFh/VClzKgIkEEdQZBXn3pak6tDXW9bRuF6KkqqikIiICIiAiIgIiICIiAiIgIiICtc0FXIgiW29wsNiCXsHo1TeacZSermfL5EFc823udisJJLPUpj/UpSRH8zfmb+o7ruCpC04uVkx/vCm+Cl3zi2/O3XX+yo7Xr7c+912vbu5eFxUvyenVP10oaT+IaO8ie6gG1NwsRh3Fx+1oAEl1EHPA+n0zeT1Er0cfMx389SyX49o/dHMNTaG+q8S2SGtP+o4az/KJufC8atZz3FziS4mSTz8aeExFcvdJtHCGiYY0aNj9nVWx3Bty5TyPey0x5UzC8kQNZvNra2i97dYWy2PvBiMIfsahDebHcTD7tOniCtUqrtqxaNW7QiZrPTqmxfiNSfDcQ00nfebLmeY4m+8R3U0w2IbUaHsc1zToWkEHyF89MIveDaBGvkaW/wCFmbN2rWwzs9Gq6meeUjKR/M08J8iVgy8Cs90nTVj5do6s7+ij+6G1MRiaPqYikKfy5HCR6gvJyH5Rpzut+F5lqzWdS31ncbhVERRdEREBERAREQEREBERAREQEREBUhVRBodu7p4bGXqUwKnKpT4X+SPmHYyuebc+HuJw8upRXpfy2qN92aO/pPhdhVCr8XIyY/E9K74q38vnNzSCWkEOGoIgj3GoVI0uOfO49xynku8ba3dw+MH21MFw0eOF7fZwvHbRc+218OK9Mzh3Csz7riGVB5PC4ddPYr0cfNpb3dMd+NaPHaFBskAAkmwABJJPIAXJXStztxMmWvigC+zm0jBDDyL+TnDWNAeputvuhudTwYFR8PxJF3cmdQwcu7tT+ilQCzcnmTb4aeF2LjxHdhoVURYGoREQEREBERAREQEREBERAREQEREBERAREQUhIVUQUhV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52600" y="4572000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TRMM TMI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031535"/>
            <a:ext cx="1818896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dirty="0" smtClean="0"/>
              <a:t>NOAA-18 AMSU/MHS</a:t>
            </a:r>
          </a:p>
          <a:p>
            <a:r>
              <a:rPr lang="en-US" sz="1400" b="1" dirty="0" smtClean="0"/>
              <a:t>NOAA-19 AMSU/MHS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" y="2362200"/>
            <a:ext cx="3352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Inversion Process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Inversion/algorithm consistent across all sensors 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Uses CRTM for forward and </a:t>
            </a:r>
            <a:r>
              <a:rPr lang="en-US" sz="1600" dirty="0" err="1" smtClean="0"/>
              <a:t>Jacobian</a:t>
            </a:r>
            <a:r>
              <a:rPr lang="en-US" sz="1600" dirty="0" smtClean="0"/>
              <a:t> operators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 Use fast regression or climatology as first guess/background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MiRS</a:t>
            </a:r>
            <a:r>
              <a:rPr lang="en-US" dirty="0" smtClean="0"/>
              <a:t> Overview: Platforms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371600" y="6096000"/>
            <a:ext cx="60960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buFont typeface="Wingdings" pitchFamily="2" charset="2"/>
              <a:buChar char="ü"/>
            </a:pPr>
            <a:r>
              <a:rPr lang="en-US" sz="1400" b="1" dirty="0" err="1" smtClean="0"/>
              <a:t>MiRS</a:t>
            </a:r>
            <a:r>
              <a:rPr lang="en-US" sz="1400" b="1" dirty="0" smtClean="0"/>
              <a:t> can be applied to sounders, imagers and combinations</a:t>
            </a:r>
          </a:p>
          <a:p>
            <a:pPr marL="0" lvl="1">
              <a:buFont typeface="Wingdings" pitchFamily="2" charset="2"/>
              <a:buChar char="ü"/>
            </a:pPr>
            <a:r>
              <a:rPr lang="en-US" sz="1400" b="1" dirty="0" smtClean="0"/>
              <a:t>Same 1DVAR scheme for all platforms (same executables)</a:t>
            </a:r>
          </a:p>
          <a:p>
            <a:pPr marL="0" lvl="1">
              <a:buFont typeface="Wingdings" pitchFamily="2" charset="2"/>
              <a:buChar char="ü"/>
            </a:pPr>
            <a:r>
              <a:rPr lang="en-US" sz="1400" b="1" dirty="0" smtClean="0"/>
              <a:t>Cost to extend to new sensors greatly reduced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809 -0.1643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8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7448 -0.1754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8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0.075 -0.1092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5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07361 -0.1023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5052 0.1263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6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474 0.133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6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7084 0.2229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11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6146 0.2268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/>
      <p:bldP spid="11" grpId="0"/>
      <p:bldP spid="17" grpId="0"/>
      <p:bldP spid="32" grpId="0"/>
      <p:bldP spid="1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MiRS</a:t>
            </a:r>
            <a:r>
              <a:rPr lang="en-US" dirty="0" smtClean="0"/>
              <a:t> Algorithm: 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Science improvements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Updated forward modeling capability from </a:t>
            </a:r>
            <a:r>
              <a:rPr lang="en-US" sz="2000" dirty="0" err="1" smtClean="0"/>
              <a:t>pCRTM</a:t>
            </a:r>
            <a:r>
              <a:rPr lang="en-US" sz="2000" dirty="0" smtClean="0"/>
              <a:t> version to CRTM v2.1.1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Updated microwave sea surface emissivity model (FASTEM-5)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Implementation of a dynamic (spatially and temporally varying) </a:t>
            </a:r>
            <a:r>
              <a:rPr lang="en-US" sz="2000" i="1" dirty="0" smtClean="0"/>
              <a:t>a priori</a:t>
            </a:r>
            <a:r>
              <a:rPr lang="en-US" sz="2000" dirty="0" smtClean="0"/>
              <a:t> database (“dynamic” background)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Improved retrieval of hydrometeor quantities with a modified physically-based surface rain rate relationship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other science improvements (bias correction, bug fixes, etc)</a:t>
            </a:r>
          </a:p>
          <a:p>
            <a:r>
              <a:rPr lang="en-US" sz="2000" dirty="0" smtClean="0"/>
              <a:t>Extension of </a:t>
            </a:r>
            <a:r>
              <a:rPr lang="en-US" sz="2000" dirty="0" err="1" smtClean="0"/>
              <a:t>MiRS</a:t>
            </a:r>
            <a:r>
              <a:rPr lang="en-US" sz="2000" dirty="0" smtClean="0"/>
              <a:t> to high-resolution: N18, N19, </a:t>
            </a:r>
            <a:r>
              <a:rPr lang="en-US" sz="2000" dirty="0" err="1" smtClean="0"/>
              <a:t>MetopA</a:t>
            </a:r>
            <a:r>
              <a:rPr lang="en-US" sz="2000" dirty="0" smtClean="0"/>
              <a:t> AMSUA-MHS (existing LR capability in operations)</a:t>
            </a:r>
          </a:p>
          <a:p>
            <a:r>
              <a:rPr lang="en-US" sz="2000" dirty="0" smtClean="0"/>
              <a:t>Extension of </a:t>
            </a:r>
            <a:r>
              <a:rPr lang="en-US" sz="2000" dirty="0" err="1" smtClean="0"/>
              <a:t>MiRS</a:t>
            </a:r>
            <a:r>
              <a:rPr lang="en-US" sz="2000" dirty="0" smtClean="0"/>
              <a:t> to high-resolution: F17 SSMIS</a:t>
            </a:r>
          </a:p>
          <a:p>
            <a:r>
              <a:rPr lang="en-US" sz="2000" dirty="0" smtClean="0"/>
              <a:t>Extension of </a:t>
            </a:r>
            <a:r>
              <a:rPr lang="en-US" sz="2000" dirty="0" err="1" smtClean="0"/>
              <a:t>MiRS</a:t>
            </a:r>
            <a:r>
              <a:rPr lang="en-US" sz="2000" dirty="0" smtClean="0"/>
              <a:t> to high-resolution: </a:t>
            </a:r>
            <a:r>
              <a:rPr lang="en-US" sz="2000" dirty="0" err="1" smtClean="0"/>
              <a:t>Megha-Tropiques</a:t>
            </a:r>
            <a:r>
              <a:rPr lang="en-US" sz="2000" dirty="0" smtClean="0"/>
              <a:t>/SAPHIR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Extended to GCOM-W1 AMSR2 (Research)</a:t>
            </a:r>
          </a:p>
          <a:p>
            <a:r>
              <a:rPr lang="en-US" sz="2000" dirty="0" smtClean="0"/>
              <a:t>In the process of extending for GPM/GMI (Research)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5257800"/>
            <a:ext cx="4114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these capabilities included in </a:t>
            </a:r>
            <a:r>
              <a:rPr lang="en-US" dirty="0" err="1" smtClean="0"/>
              <a:t>MiRS</a:t>
            </a:r>
            <a:r>
              <a:rPr lang="en-US" dirty="0" smtClean="0"/>
              <a:t> v11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flipV="1">
            <a:off x="4191000" y="5029200"/>
            <a:ext cx="533400" cy="198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MiRS</a:t>
            </a:r>
            <a:r>
              <a:rPr lang="en-US" dirty="0" smtClean="0"/>
              <a:t> Algorithm:</a:t>
            </a:r>
            <a:br>
              <a:rPr lang="en-US" dirty="0" smtClean="0"/>
            </a:br>
            <a:r>
              <a:rPr lang="en-US" dirty="0" smtClean="0"/>
              <a:t>Mathematical Basis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493838"/>
            <a:ext cx="75438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+mn-lt"/>
              </a:rPr>
              <a:t>Cost Function to minimize: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 smtClean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+mn-lt"/>
              </a:rPr>
              <a:t>To </a:t>
            </a:r>
            <a:r>
              <a:rPr lang="en-US" dirty="0">
                <a:latin typeface="+mn-lt"/>
              </a:rPr>
              <a:t>find the optimal solution, solve for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latin typeface="+mn-lt"/>
              </a:rPr>
              <a:t> - Assuming </a:t>
            </a:r>
            <a:r>
              <a:rPr lang="en-US" dirty="0">
                <a:latin typeface="+mn-lt"/>
              </a:rPr>
              <a:t>local Linearity: </a:t>
            </a:r>
            <a:endParaRPr lang="en-US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latin typeface="+mn-lt"/>
              </a:rPr>
              <a:t> - This </a:t>
            </a:r>
            <a:r>
              <a:rPr lang="en-US" dirty="0">
                <a:latin typeface="+mn-lt"/>
              </a:rPr>
              <a:t>leads to iterative solution: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65838" y="3670300"/>
          <a:ext cx="19351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2" name="Equation" r:id="rId3" imgW="1930400" imgH="596900" progId="Equation.3">
                  <p:embed/>
                </p:oleObj>
              </mc:Choice>
              <mc:Fallback>
                <p:oleObj name="Equation" r:id="rId3" imgW="1930400" imgH="596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3670300"/>
                        <a:ext cx="193516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6"/>
          <p:cNvSpPr>
            <a:spLocks noChangeArrowheads="1"/>
          </p:cNvSpPr>
          <p:nvPr/>
        </p:nvSpPr>
        <p:spPr bwMode="auto">
          <a:xfrm>
            <a:off x="1295400" y="3886200"/>
            <a:ext cx="72390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7" name="AutoShape 7"/>
          <p:cNvSpPr>
            <a:spLocks noChangeAspect="1"/>
          </p:cNvSpPr>
          <p:nvPr/>
        </p:nvSpPr>
        <p:spPr bwMode="auto">
          <a:xfrm rot="-5400000">
            <a:off x="2743994" y="1218406"/>
            <a:ext cx="228600" cy="2820988"/>
          </a:xfrm>
          <a:prstGeom prst="leftBrace">
            <a:avLst>
              <a:gd name="adj1" fmla="val 102836"/>
              <a:gd name="adj2" fmla="val 51250"/>
            </a:avLst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1438275" y="2771775"/>
            <a:ext cx="267162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err="1"/>
              <a:t>Bkg</a:t>
            </a:r>
            <a:r>
              <a:rPr lang="en-US" sz="1200" b="1" dirty="0"/>
              <a:t>-departure normalized by </a:t>
            </a:r>
            <a:r>
              <a:rPr lang="en-US" sz="1200" b="1" dirty="0" err="1"/>
              <a:t>Bkg</a:t>
            </a:r>
            <a:r>
              <a:rPr lang="en-US" sz="1200" b="1" dirty="0"/>
              <a:t> Error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5029200" y="2738438"/>
            <a:ext cx="38100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Measurements-departure normalized by </a:t>
            </a:r>
            <a:r>
              <a:rPr lang="en-US" sz="1200" b="1" dirty="0" err="1"/>
              <a:t>Measurements+Modeling</a:t>
            </a:r>
            <a:r>
              <a:rPr lang="en-US" sz="1200" b="1" dirty="0"/>
              <a:t> Errors</a:t>
            </a:r>
          </a:p>
        </p:txBody>
      </p:sp>
      <p:sp>
        <p:nvSpPr>
          <p:cNvPr id="2060" name="AutoShape 7"/>
          <p:cNvSpPr>
            <a:spLocks noChangeAspect="1"/>
          </p:cNvSpPr>
          <p:nvPr/>
        </p:nvSpPr>
        <p:spPr bwMode="auto">
          <a:xfrm rot="-5400000">
            <a:off x="6553994" y="1218406"/>
            <a:ext cx="228600" cy="2820988"/>
          </a:xfrm>
          <a:prstGeom prst="leftBrace">
            <a:avLst>
              <a:gd name="adj1" fmla="val 102836"/>
              <a:gd name="adj2" fmla="val 51250"/>
            </a:avLst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 vert="eaVert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81200" y="2171700"/>
            <a:ext cx="381000" cy="4572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705100" y="2171700"/>
            <a:ext cx="457200" cy="4572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1066800" y="2527300"/>
            <a:ext cx="914400" cy="8255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124200" y="2590800"/>
            <a:ext cx="5334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5574030" y="2152650"/>
            <a:ext cx="274320" cy="4572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793355" y="2152650"/>
            <a:ext cx="274320" cy="4572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4191000" y="2514600"/>
            <a:ext cx="1371600" cy="838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38200" y="3395246"/>
            <a:ext cx="4114800" cy="33855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Updates to </a:t>
            </a:r>
            <a:r>
              <a:rPr lang="en-US" sz="1600" b="1" dirty="0" err="1" smtClean="0"/>
              <a:t>MiRS</a:t>
            </a:r>
            <a:r>
              <a:rPr lang="en-US" sz="1600" b="1" dirty="0" smtClean="0"/>
              <a:t> algorithm</a:t>
            </a:r>
            <a:endParaRPr lang="en-US" sz="1600" b="1" dirty="0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457200" y="2070101"/>
          <a:ext cx="8153400" cy="75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3" name="Equation" r:id="rId5" imgW="4660560" imgH="431640" progId="Equation.3">
                  <p:embed/>
                </p:oleObj>
              </mc:Choice>
              <mc:Fallback>
                <p:oleObj name="Equation" r:id="rId5" imgW="46605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70101"/>
                        <a:ext cx="8153400" cy="755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1828800" y="5562600"/>
          <a:ext cx="5765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4" name="Equation" r:id="rId7" imgW="5765760" imgH="812520" progId="Equation.3">
                  <p:embed/>
                </p:oleObj>
              </mc:Choice>
              <mc:Fallback>
                <p:oleObj name="Equation" r:id="rId7" imgW="5765760" imgH="8125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562600"/>
                        <a:ext cx="5765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612900" y="4521200"/>
          <a:ext cx="3111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" name="Equation" r:id="rId9" imgW="3111480" imgH="583920" progId="Equation.3">
                  <p:embed/>
                </p:oleObj>
              </mc:Choice>
              <mc:Fallback>
                <p:oleObj name="Equation" r:id="rId9" imgW="3111480" imgH="5839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521200"/>
                        <a:ext cx="3111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MiRS</a:t>
            </a:r>
            <a:r>
              <a:rPr lang="en-US" dirty="0" smtClean="0"/>
              <a:t> Algorithm: </a:t>
            </a:r>
            <a:br>
              <a:rPr lang="en-US" dirty="0" smtClean="0"/>
            </a:br>
            <a:r>
              <a:rPr lang="en-US" dirty="0" smtClean="0"/>
              <a:t>Detailed Overview (1DVar)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83845" y="1676400"/>
            <a:ext cx="8412480" cy="50292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9724D-DEEE-463F-9454-E91C7FCE7D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64661" y="2190690"/>
            <a:ext cx="27215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err="1"/>
              <a:t>MiRS</a:t>
            </a:r>
            <a:r>
              <a:rPr lang="en-US" sz="2000" dirty="0"/>
              <a:t> Algorithm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639162" y="1905000"/>
            <a:ext cx="1840013" cy="371001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0" dirty="0"/>
              <a:t>Measured Radiances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16200000">
            <a:off x="6728" y="3982259"/>
            <a:ext cx="1554480" cy="634487"/>
          </a:xfrm>
          <a:prstGeom prst="rect">
            <a:avLst/>
          </a:prstGeom>
          <a:solidFill>
            <a:srgbClr val="CCFFCC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Initial State Vector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648325" y="2629395"/>
            <a:ext cx="1078628" cy="742002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0" dirty="0"/>
              <a:t>Solution </a:t>
            </a:r>
          </a:p>
          <a:p>
            <a:r>
              <a:rPr lang="en-US" sz="1600" b="0" dirty="0"/>
              <a:t>Reached</a:t>
            </a:r>
          </a:p>
        </p:txBody>
      </p:sp>
      <p:cxnSp>
        <p:nvCxnSpPr>
          <p:cNvPr id="14" name="AutoShape 11"/>
          <p:cNvCxnSpPr>
            <a:cxnSpLocks noChangeShapeType="1"/>
            <a:endCxn id="13" idx="1"/>
          </p:cNvCxnSpPr>
          <p:nvPr/>
        </p:nvCxnSpPr>
        <p:spPr bwMode="auto">
          <a:xfrm>
            <a:off x="5013838" y="3000396"/>
            <a:ext cx="634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228110" y="2569029"/>
            <a:ext cx="4251065" cy="2656114"/>
          </a:xfrm>
          <a:prstGeom prst="rect">
            <a:avLst/>
          </a:prstGeom>
          <a:solidFill>
            <a:srgbClr val="FF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1545353" y="2678441"/>
            <a:ext cx="3986695" cy="2139228"/>
            <a:chOff x="960" y="1239"/>
            <a:chExt cx="3016" cy="1701"/>
          </a:xfrm>
        </p:grpSpPr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960" y="2448"/>
              <a:ext cx="1344" cy="492"/>
            </a:xfrm>
            <a:prstGeom prst="cube">
              <a:avLst>
                <a:gd name="adj" fmla="val 2500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Forward Operator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(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CRTM 2.1.1)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1056" y="1824"/>
              <a:ext cx="192" cy="541"/>
            </a:xfrm>
            <a:prstGeom prst="upArrow">
              <a:avLst>
                <a:gd name="adj1" fmla="val 50000"/>
                <a:gd name="adj2" fmla="val 704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960" y="1296"/>
              <a:ext cx="144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/>
                <a:t>Simulated Radiances</a:t>
              </a: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2688" y="1248"/>
              <a:ext cx="1104" cy="492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i="1" dirty="0"/>
                <a:t>Comparison: Fit </a:t>
              </a:r>
            </a:p>
            <a:p>
              <a:pPr algn="ctr"/>
              <a:r>
                <a:rPr lang="en-US" sz="800" i="1" dirty="0"/>
                <a:t>Within Noise Level ?</a:t>
              </a:r>
              <a:r>
                <a:rPr lang="en-US" sz="800" b="0" dirty="0"/>
                <a:t> </a:t>
              </a:r>
            </a:p>
          </p:txBody>
        </p:sp>
        <p:cxnSp>
          <p:nvCxnSpPr>
            <p:cNvPr id="21" name="AutoShape 18"/>
            <p:cNvCxnSpPr>
              <a:cxnSpLocks noChangeShapeType="1"/>
              <a:stCxn id="19" idx="3"/>
              <a:endCxn id="20" idx="1"/>
            </p:cNvCxnSpPr>
            <p:nvPr/>
          </p:nvCxnSpPr>
          <p:spPr bwMode="auto">
            <a:xfrm>
              <a:off x="2400" y="1488"/>
              <a:ext cx="288" cy="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" name="AutoShape 19"/>
            <p:cNvCxnSpPr>
              <a:cxnSpLocks noChangeShapeType="1"/>
              <a:stCxn id="20" idx="2"/>
              <a:endCxn id="24" idx="1"/>
            </p:cNvCxnSpPr>
            <p:nvPr/>
          </p:nvCxnSpPr>
          <p:spPr bwMode="auto">
            <a:xfrm>
              <a:off x="3240" y="1740"/>
              <a:ext cx="0" cy="1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 rot="10800000">
              <a:off x="2352" y="2640"/>
              <a:ext cx="240" cy="148"/>
            </a:xfrm>
            <a:prstGeom prst="rightArrow">
              <a:avLst>
                <a:gd name="adj1" fmla="val 50000"/>
                <a:gd name="adj2" fmla="val 405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>
              <a:off x="2736" y="1920"/>
              <a:ext cx="1008" cy="344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Update </a:t>
              </a:r>
            </a:p>
            <a:p>
              <a:pPr algn="ctr"/>
              <a:r>
                <a:rPr lang="en-US" sz="1400" dirty="0"/>
                <a:t>State Vector</a:t>
              </a:r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 rot="5400000">
              <a:off x="3117" y="2355"/>
              <a:ext cx="246" cy="144"/>
            </a:xfrm>
            <a:prstGeom prst="rightArrow">
              <a:avLst>
                <a:gd name="adj1" fmla="val 50000"/>
                <a:gd name="adj2" fmla="val 4270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640" y="2592"/>
              <a:ext cx="1200" cy="2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b="0"/>
                <a:t>New State Vector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3552" y="1239"/>
              <a:ext cx="42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Yes</a:t>
              </a: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17790" y="3124200"/>
            <a:ext cx="5132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No</a:t>
            </a:r>
          </a:p>
        </p:txBody>
      </p:sp>
      <p:cxnSp>
        <p:nvCxnSpPr>
          <p:cNvPr id="29" name="AutoShape 26"/>
          <p:cNvCxnSpPr>
            <a:cxnSpLocks noChangeShapeType="1"/>
            <a:stCxn id="11" idx="2"/>
            <a:endCxn id="20" idx="0"/>
          </p:cNvCxnSpPr>
          <p:nvPr/>
        </p:nvCxnSpPr>
        <p:spPr bwMode="auto">
          <a:xfrm rot="5400000">
            <a:off x="4357948" y="2488540"/>
            <a:ext cx="40244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1164661" y="4380016"/>
            <a:ext cx="380692" cy="186129"/>
          </a:xfrm>
          <a:prstGeom prst="rightArrow">
            <a:avLst>
              <a:gd name="adj1" fmla="val 50000"/>
              <a:gd name="adj2" fmla="val 486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2560533" y="3715987"/>
            <a:ext cx="190346" cy="378547"/>
          </a:xfrm>
          <a:prstGeom prst="upArrow">
            <a:avLst>
              <a:gd name="adj1" fmla="val 50000"/>
              <a:gd name="adj2" fmla="val 52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179841" y="3353790"/>
            <a:ext cx="1015180" cy="3018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/>
              <a:t>Jacobians</a:t>
            </a:r>
          </a:p>
        </p:txBody>
      </p: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3195021" y="3474522"/>
            <a:ext cx="4465204" cy="3183062"/>
            <a:chOff x="2208" y="1872"/>
            <a:chExt cx="3378" cy="2531"/>
          </a:xfrm>
        </p:grpSpPr>
        <p:sp>
          <p:nvSpPr>
            <p:cNvPr id="34" name="AutoShape 27"/>
            <p:cNvSpPr>
              <a:spLocks noChangeArrowheads="1"/>
            </p:cNvSpPr>
            <p:nvPr/>
          </p:nvSpPr>
          <p:spPr bwMode="gray">
            <a:xfrm>
              <a:off x="4583" y="3203"/>
              <a:ext cx="864" cy="1200"/>
            </a:xfrm>
            <a:prstGeom prst="can">
              <a:avLst>
                <a:gd name="adj" fmla="val 34722"/>
              </a:avLst>
            </a:prstGeom>
            <a:solidFill>
              <a:srgbClr val="92D050"/>
            </a:solidFill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 dirty="0"/>
                <a:t>Geophysical </a:t>
              </a:r>
            </a:p>
            <a:p>
              <a:r>
                <a:rPr lang="en-US" sz="1400" dirty="0"/>
                <a:t>Covariance </a:t>
              </a:r>
            </a:p>
            <a:p>
              <a:r>
                <a:rPr lang="en-US" sz="1400" dirty="0"/>
                <a:t>Matrix </a:t>
              </a:r>
              <a:r>
                <a:rPr lang="en-US" sz="1400" dirty="0" smtClean="0"/>
                <a:t>B</a:t>
              </a:r>
            </a:p>
          </p:txBody>
        </p:sp>
        <p:sp>
          <p:nvSpPr>
            <p:cNvPr id="35" name="AutoShape 28"/>
            <p:cNvSpPr>
              <a:spLocks noChangeArrowheads="1"/>
            </p:cNvSpPr>
            <p:nvPr/>
          </p:nvSpPr>
          <p:spPr bwMode="gray">
            <a:xfrm rot="1678769">
              <a:off x="3669" y="2382"/>
              <a:ext cx="889" cy="192"/>
            </a:xfrm>
            <a:prstGeom prst="lightningBolt">
              <a:avLst/>
            </a:prstGeom>
            <a:solidFill>
              <a:srgbClr val="FFCC00">
                <a:alpha val="89803"/>
              </a:srgbClr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29"/>
            <p:cNvSpPr>
              <a:spLocks noChangeArrowheads="1"/>
            </p:cNvSpPr>
            <p:nvPr/>
          </p:nvSpPr>
          <p:spPr bwMode="gray">
            <a:xfrm rot="246437">
              <a:off x="3739" y="2060"/>
              <a:ext cx="888" cy="145"/>
            </a:xfrm>
            <a:prstGeom prst="lightningBolt">
              <a:avLst/>
            </a:prstGeom>
            <a:solidFill>
              <a:srgbClr val="FFCC00">
                <a:alpha val="89803"/>
              </a:srgbClr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0"/>
            <p:cNvSpPr>
              <a:spLocks noChangeArrowheads="1"/>
            </p:cNvSpPr>
            <p:nvPr/>
          </p:nvSpPr>
          <p:spPr bwMode="gray">
            <a:xfrm>
              <a:off x="4648" y="1948"/>
              <a:ext cx="938" cy="1200"/>
            </a:xfrm>
            <a:prstGeom prst="can">
              <a:avLst>
                <a:gd name="adj" fmla="val 31983"/>
              </a:avLst>
            </a:prstGeom>
            <a:solidFill>
              <a:srgbClr val="FFCC00">
                <a:alpha val="59999"/>
              </a:srgbClr>
            </a:solidFill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 dirty="0"/>
                <a:t>Measurement</a:t>
              </a:r>
            </a:p>
            <a:p>
              <a:r>
                <a:rPr lang="en-US" sz="1400" dirty="0"/>
                <a:t>&amp; RTM</a:t>
              </a:r>
            </a:p>
            <a:p>
              <a:r>
                <a:rPr lang="en-US" sz="1400" dirty="0"/>
                <a:t>Uncertainty</a:t>
              </a:r>
            </a:p>
            <a:p>
              <a:r>
                <a:rPr lang="en-US" sz="1400" dirty="0"/>
                <a:t>Matrix E</a:t>
              </a:r>
            </a:p>
          </p:txBody>
        </p:sp>
        <p:sp>
          <p:nvSpPr>
            <p:cNvPr id="38" name="AutoShape 33"/>
            <p:cNvSpPr>
              <a:spLocks noChangeArrowheads="1"/>
            </p:cNvSpPr>
            <p:nvPr/>
          </p:nvSpPr>
          <p:spPr bwMode="gray">
            <a:xfrm rot="629023">
              <a:off x="2208" y="1872"/>
              <a:ext cx="593" cy="144"/>
            </a:xfrm>
            <a:prstGeom prst="lightningBolt">
              <a:avLst/>
            </a:prstGeom>
            <a:solidFill>
              <a:srgbClr val="FFCC00">
                <a:alpha val="89803"/>
              </a:srgbClr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5"/>
            <p:cNvSpPr>
              <a:spLocks noChangeArrowheads="1"/>
            </p:cNvSpPr>
            <p:nvPr/>
          </p:nvSpPr>
          <p:spPr bwMode="gray">
            <a:xfrm>
              <a:off x="3648" y="2926"/>
              <a:ext cx="864" cy="1018"/>
            </a:xfrm>
            <a:prstGeom prst="can">
              <a:avLst>
                <a:gd name="adj" fmla="val 27778"/>
              </a:avLst>
            </a:prstGeom>
            <a:solidFill>
              <a:srgbClr val="92D050"/>
            </a:solidFill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 dirty="0" smtClean="0"/>
                <a:t>Geophysical </a:t>
              </a:r>
              <a:endParaRPr lang="en-US" sz="1400" dirty="0"/>
            </a:p>
            <a:p>
              <a:r>
                <a:rPr lang="en-US" sz="1400" dirty="0"/>
                <a:t>Mean </a:t>
              </a:r>
            </a:p>
            <a:p>
              <a:r>
                <a:rPr lang="en-US" sz="1400" dirty="0" smtClean="0"/>
                <a:t>Background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(Dynamic)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Rectangle 37"/>
          <p:cNvSpPr>
            <a:spLocks noChangeArrowheads="1"/>
          </p:cNvSpPr>
          <p:nvPr/>
        </p:nvSpPr>
        <p:spPr bwMode="gray">
          <a:xfrm>
            <a:off x="593622" y="5708073"/>
            <a:ext cx="3840480" cy="482930"/>
          </a:xfrm>
          <a:prstGeom prst="rect">
            <a:avLst/>
          </a:prstGeom>
          <a:solidFill>
            <a:srgbClr val="FF9900">
              <a:alpha val="50195"/>
            </a:srgb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/>
              <a:t>Climatology/Regression</a:t>
            </a:r>
            <a:endParaRPr lang="en-US" sz="1600" dirty="0"/>
          </a:p>
        </p:txBody>
      </p:sp>
      <p:sp>
        <p:nvSpPr>
          <p:cNvPr id="41" name="AutoShape 39"/>
          <p:cNvSpPr>
            <a:spLocks noChangeArrowheads="1"/>
          </p:cNvSpPr>
          <p:nvPr/>
        </p:nvSpPr>
        <p:spPr bwMode="gray">
          <a:xfrm>
            <a:off x="4467686" y="5708073"/>
            <a:ext cx="571039" cy="30183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45462211 h 21600"/>
              <a:gd name="T4" fmla="*/ 2147483647 w 21600"/>
              <a:gd name="T5" fmla="*/ 2090924422 h 21600"/>
              <a:gd name="T6" fmla="*/ 2147483647 w 21600"/>
              <a:gd name="T7" fmla="*/ 10454622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>
              <a:alpha val="59999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40"/>
          <p:cNvSpPr>
            <a:spLocks noChangeArrowheads="1"/>
          </p:cNvSpPr>
          <p:nvPr/>
        </p:nvSpPr>
        <p:spPr bwMode="gray">
          <a:xfrm rot="16200000">
            <a:off x="512321" y="5249161"/>
            <a:ext cx="543296" cy="25379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28221154 h 21600"/>
              <a:gd name="T4" fmla="*/ 2147483647 w 21600"/>
              <a:gd name="T5" fmla="*/ 856442309 h 21600"/>
              <a:gd name="T6" fmla="*/ 2147483647 w 21600"/>
              <a:gd name="T7" fmla="*/ 42822115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>
              <a:alpha val="59999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AutoShape 11"/>
          <p:cNvCxnSpPr>
            <a:cxnSpLocks noChangeShapeType="1"/>
          </p:cNvCxnSpPr>
          <p:nvPr/>
        </p:nvCxnSpPr>
        <p:spPr bwMode="auto">
          <a:xfrm flipV="1">
            <a:off x="6638925" y="2359047"/>
            <a:ext cx="152400" cy="2743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629400" y="1914525"/>
            <a:ext cx="2057400" cy="457200"/>
          </a:xfrm>
          <a:prstGeom prst="flowChartInputOutpu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Vertical Int. and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Postprocessing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3009900"/>
            <a:ext cx="1066800" cy="53340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MiRS</a:t>
            </a:r>
            <a:endParaRPr lang="en-US" sz="1400" dirty="0" smtClean="0">
              <a:latin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Products</a:t>
            </a:r>
          </a:p>
        </p:txBody>
      </p:sp>
      <p:sp>
        <p:nvSpPr>
          <p:cNvPr id="46" name="Oval 14"/>
          <p:cNvSpPr>
            <a:spLocks noChangeArrowheads="1"/>
          </p:cNvSpPr>
          <p:nvPr/>
        </p:nvSpPr>
        <p:spPr bwMode="auto">
          <a:xfrm>
            <a:off x="7429500" y="2545080"/>
            <a:ext cx="457200" cy="27432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 dirty="0" smtClean="0"/>
              <a:t>QC</a:t>
            </a:r>
            <a:endParaRPr lang="en-US" sz="1200" b="0" dirty="0"/>
          </a:p>
        </p:txBody>
      </p:sp>
      <p:cxnSp>
        <p:nvCxnSpPr>
          <p:cNvPr id="47" name="AutoShape 11"/>
          <p:cNvCxnSpPr>
            <a:cxnSpLocks noChangeShapeType="1"/>
          </p:cNvCxnSpPr>
          <p:nvPr/>
        </p:nvCxnSpPr>
        <p:spPr bwMode="auto">
          <a:xfrm flipV="1">
            <a:off x="6703073" y="2667000"/>
            <a:ext cx="731520" cy="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AutoShape 11"/>
          <p:cNvCxnSpPr>
            <a:cxnSpLocks noChangeShapeType="1"/>
          </p:cNvCxnSpPr>
          <p:nvPr/>
        </p:nvCxnSpPr>
        <p:spPr bwMode="auto">
          <a:xfrm>
            <a:off x="7648575" y="2362200"/>
            <a:ext cx="0" cy="1828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" name="AutoShape 11"/>
          <p:cNvCxnSpPr>
            <a:cxnSpLocks noChangeShapeType="1"/>
          </p:cNvCxnSpPr>
          <p:nvPr/>
        </p:nvCxnSpPr>
        <p:spPr bwMode="auto">
          <a:xfrm>
            <a:off x="7658100" y="2827020"/>
            <a:ext cx="0" cy="1828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0" name="TextBox 49"/>
          <p:cNvSpPr txBox="1"/>
          <p:nvPr/>
        </p:nvSpPr>
        <p:spPr>
          <a:xfrm>
            <a:off x="533400" y="6298168"/>
            <a:ext cx="23622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Algorithm Updated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441D65-99EF-4EC1-80BD-CDB97991377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MiRS</a:t>
            </a:r>
            <a:r>
              <a:rPr lang="en-US" sz="3200" dirty="0" smtClean="0"/>
              <a:t> Highlights in v11 (new release)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600200"/>
          <a:ext cx="8961120" cy="4968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23360"/>
                <a:gridCol w="2651760"/>
                <a:gridCol w="2286000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Satellites/Sensors</a:t>
                      </a:r>
                      <a:r>
                        <a:rPr lang="en-US" sz="1200" baseline="0" dirty="0" smtClean="0"/>
                        <a:t> Affected</a:t>
                      </a:r>
                      <a:endParaRPr lang="en-US" sz="12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Benefit</a:t>
                      </a:r>
                      <a:endParaRPr lang="en-US" sz="1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Extension to high (MHS) resolution for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AMSUA-MHS (LR=30 FOVs/scan, HR=90FOVs/scan) 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N18, N19,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</a:rPr>
                        <a:t>MetopA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/AMSUA-MHS, (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</a:rPr>
                        <a:t>MetopB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, SNPP/ATMS already high-res)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Improved depiction of small-scale features: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CLW, RR, WV, ice edge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Extension to high (ENV) resolution for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SSMIS (+extension to F17)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(LR=30 FOVs/scan, HR=90FOVs/scan)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F17/SSMIS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(and F18, to be delivered early 2015)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Better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depiction of small-scale features: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CLW, RR, WV, ice edge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Integration</a:t>
                      </a:r>
                      <a:r>
                        <a:rPr lang="en-US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of CRTM 2.1.1 (previously using </a:t>
                      </a:r>
                      <a:r>
                        <a:rPr lang="en-US" sz="1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pCRTM</a:t>
                      </a:r>
                      <a:r>
                        <a:rPr lang="en-US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All: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N18, N19,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MetopA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MetopB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/AMSUA-MHS, SNPP/ATMS, F17, F18//SSMIS (MT/SAPHIR already using CRTM 2.1.1)</a:t>
                      </a:r>
                      <a:endParaRPr lang="en-US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Better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sync with CRTM development cycle; more realistic ice water retrievals (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Jacobians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New bias corrections for all sensors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Needed for consistency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with CRTM 2.1.1</a:t>
                      </a:r>
                      <a:endParaRPr lang="en-US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Integration</a:t>
                      </a:r>
                      <a:r>
                        <a:rPr lang="en-US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of new dynamic a priori atmospheric background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Large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improvement in T, WV sounding; reduction in average number of iterations; increase in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conv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rate</a:t>
                      </a:r>
                      <a:endParaRPr lang="en-US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Updated</a:t>
                      </a:r>
                      <a:r>
                        <a:rPr lang="en-US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hydrometeor/rain rate relationships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Improved RR over land and ocean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Updated </a:t>
                      </a:r>
                      <a:r>
                        <a:rPr lang="en-US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hydrometeor a priori background profiles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Improved RR over land and ocean; improved sounding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products in rainy conditions</a:t>
                      </a:r>
                      <a:endParaRPr lang="en-US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Dynamic</a:t>
                      </a:r>
                      <a:r>
                        <a:rPr lang="en-US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channel selection near sea ice boundary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N18, N19,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MetopA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MetopB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/AMSUA-MHS, SNPP/ATMS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Better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convergence behavior 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for cross-track instruments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Updated surface</a:t>
                      </a:r>
                      <a:r>
                        <a:rPr lang="en-US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type </a:t>
                      </a:r>
                      <a:r>
                        <a:rPr lang="en-US" sz="1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preclassifier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F17, F18 SSMIS 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Improved snow detection for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conical scan instruments</a:t>
                      </a:r>
                      <a:endParaRPr lang="en-US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Miscellaneous changes to improve code efficiency, bug fixes</a:t>
                      </a:r>
                      <a:endParaRPr 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All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Matrix preparation time reduced from  40% to 5% of 1dvar computation time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AE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990600"/>
            <a:ext cx="2590800" cy="369332"/>
          </a:xfrm>
          <a:prstGeom prst="rect">
            <a:avLst/>
          </a:prstGeom>
          <a:solidFill>
            <a:srgbClr val="FCEBA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 HR/Sensors Extension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990600"/>
            <a:ext cx="2834640" cy="369332"/>
          </a:xfrm>
          <a:prstGeom prst="rect">
            <a:avLst/>
          </a:prstGeom>
          <a:solidFill>
            <a:srgbClr val="FCEBA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Science Improvement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10846</TotalTime>
  <Words>1793</Words>
  <Application>Microsoft Office PowerPoint</Application>
  <PresentationFormat>On-screen Show (4:3)</PresentationFormat>
  <Paragraphs>399</Paragraphs>
  <Slides>24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The Microwave Integrated Retrieval System (MiRS): Algorithm Status and Science Updates</vt:lpstr>
      <vt:lpstr>Outline</vt:lpstr>
      <vt:lpstr>MiRS Overview: General Overview (1DVar)</vt:lpstr>
      <vt:lpstr>MiRS Overview : Product &amp; Post-Processing Flow</vt:lpstr>
      <vt:lpstr>MiRS Overview: Platforms </vt:lpstr>
      <vt:lpstr>MiRS Algorithm: What’s new?</vt:lpstr>
      <vt:lpstr>MiRS Algorithm: Mathematical Basis</vt:lpstr>
      <vt:lpstr>MiRS Algorithm:  Detailed Overview (1DVar)</vt:lpstr>
      <vt:lpstr>MiRS Highlights in v11 (new release)</vt:lpstr>
      <vt:lpstr>Improved MiRS a Priori State:  Dynamic Mean Profile, Methodology (using ECMWF 6-hr analyses from 2012)</vt:lpstr>
      <vt:lpstr>MiRS Product Assessments: AMSUA/MHS Temperature Sounding (Clear)</vt:lpstr>
      <vt:lpstr>MiRS Product Assessments: AMSUA/MHS Temperature Sounding (Rainy)</vt:lpstr>
      <vt:lpstr>MiRS Product Assessments: SSMIS Water Vapor Sounding</vt:lpstr>
      <vt:lpstr>MiRS Product Assessments: AMSUA/MHS TPW</vt:lpstr>
      <vt:lpstr>MiRS/CRTM handling of Ice Scattering</vt:lpstr>
      <vt:lpstr>MiRS Product Assessments:  Ice Water Path</vt:lpstr>
      <vt:lpstr>MiRS Product Assessments:  Rain Rate  (vs. TRMM 2A12)</vt:lpstr>
      <vt:lpstr>MiRS Product Assessments: Rain Rate (vs. Stage-IV gauge-radar)</vt:lpstr>
      <vt:lpstr>N19 LR vs. HR Rain Rate (Hurricane Arthur)</vt:lpstr>
      <vt:lpstr>MiRS SAPHIR Water Vapor Sounding</vt:lpstr>
      <vt:lpstr>MiRS SAPHIR Rain Rate Assessment Against TRMM 2A12/2B31</vt:lpstr>
      <vt:lpstr>AMSR2 Cryospheric products</vt:lpstr>
      <vt:lpstr>MiRS-based QC in GSI Assimilation (MIIDAPS)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Garrett</dc:creator>
  <cp:lastModifiedBy>Nida</cp:lastModifiedBy>
  <cp:revision>733</cp:revision>
  <dcterms:created xsi:type="dcterms:W3CDTF">2006-08-16T00:00:00Z</dcterms:created>
  <dcterms:modified xsi:type="dcterms:W3CDTF">2014-09-10T12:57:27Z</dcterms:modified>
</cp:coreProperties>
</file>